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97" r:id="rId1"/>
    <p:sldMasterId id="2147483708" r:id="rId2"/>
  </p:sldMasterIdLst>
  <p:notesMasterIdLst>
    <p:notesMasterId r:id="rId53"/>
  </p:notesMasterIdLst>
  <p:handoutMasterIdLst>
    <p:handoutMasterId r:id="rId54"/>
  </p:handoutMasterIdLst>
  <p:sldIdLst>
    <p:sldId id="4507" r:id="rId3"/>
    <p:sldId id="4512" r:id="rId4"/>
    <p:sldId id="4505" r:id="rId5"/>
    <p:sldId id="4501" r:id="rId6"/>
    <p:sldId id="4467" r:id="rId7"/>
    <p:sldId id="4513" r:id="rId8"/>
    <p:sldId id="4514" r:id="rId9"/>
    <p:sldId id="4515" r:id="rId10"/>
    <p:sldId id="4598" r:id="rId11"/>
    <p:sldId id="4516" r:id="rId12"/>
    <p:sldId id="4517" r:id="rId13"/>
    <p:sldId id="4518" r:id="rId14"/>
    <p:sldId id="4519" r:id="rId15"/>
    <p:sldId id="4521" r:id="rId16"/>
    <p:sldId id="4522" r:id="rId17"/>
    <p:sldId id="4523" r:id="rId18"/>
    <p:sldId id="4524" r:id="rId19"/>
    <p:sldId id="4525" r:id="rId20"/>
    <p:sldId id="4526" r:id="rId21"/>
    <p:sldId id="4528" r:id="rId22"/>
    <p:sldId id="4529" r:id="rId23"/>
    <p:sldId id="4530" r:id="rId24"/>
    <p:sldId id="4531" r:id="rId25"/>
    <p:sldId id="4532" r:id="rId26"/>
    <p:sldId id="4533" r:id="rId27"/>
    <p:sldId id="4534" r:id="rId28"/>
    <p:sldId id="4535" r:id="rId29"/>
    <p:sldId id="4595" r:id="rId30"/>
    <p:sldId id="4508" r:id="rId31"/>
    <p:sldId id="4415" r:id="rId32"/>
    <p:sldId id="4537" r:id="rId33"/>
    <p:sldId id="4538" r:id="rId34"/>
    <p:sldId id="4478" r:id="rId35"/>
    <p:sldId id="4590" r:id="rId36"/>
    <p:sldId id="4591" r:id="rId37"/>
    <p:sldId id="4592" r:id="rId38"/>
    <p:sldId id="4594" r:id="rId39"/>
    <p:sldId id="4593" r:id="rId40"/>
    <p:sldId id="4597" r:id="rId41"/>
    <p:sldId id="4472" r:id="rId42"/>
    <p:sldId id="4540" r:id="rId43"/>
    <p:sldId id="4596" r:id="rId44"/>
    <p:sldId id="4413" r:id="rId45"/>
    <p:sldId id="4542" r:id="rId46"/>
    <p:sldId id="4554" r:id="rId47"/>
    <p:sldId id="4509" r:id="rId48"/>
    <p:sldId id="4570" r:id="rId49"/>
    <p:sldId id="4571" r:id="rId50"/>
    <p:sldId id="4584" r:id="rId51"/>
    <p:sldId id="4585" r:id="rId52"/>
  </p:sldIdLst>
  <p:sldSz cx="12858750" cy="7232650"/>
  <p:notesSz cx="6858000" cy="9144000"/>
  <p:custDataLst>
    <p:tags r:id="rId55"/>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497" userDrawn="1">
          <p15:clr>
            <a:srgbClr val="A4A3A4"/>
          </p15:clr>
        </p15:guide>
        <p15:guide id="7" pos="690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6E4F"/>
    <a:srgbClr val="73DB29"/>
    <a:srgbClr val="FED40D"/>
    <a:srgbClr val="3AD1B5"/>
    <a:srgbClr val="3F3F3F"/>
    <a:srgbClr val="900000"/>
    <a:srgbClr val="333F50"/>
    <a:srgbClr val="CA8F45"/>
    <a:srgbClr val="D14E5B"/>
    <a:srgbClr val="4BC1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67" autoAdjust="0"/>
    <p:restoredTop sz="95274" autoAdjust="0"/>
  </p:normalViewPr>
  <p:slideViewPr>
    <p:cSldViewPr>
      <p:cViewPr varScale="1">
        <p:scale>
          <a:sx n="103" d="100"/>
          <a:sy n="103" d="100"/>
        </p:scale>
        <p:origin x="648" y="192"/>
      </p:cViewPr>
      <p:guideLst>
        <p:guide orient="horz" pos="328"/>
        <p:guide pos="4050"/>
        <p:guide pos="557"/>
        <p:guide orient="horz" pos="4183"/>
        <p:guide pos="7497"/>
        <p:guide pos="6908"/>
      </p:guideLst>
    </p:cSldViewPr>
  </p:slideViewPr>
  <p:outlineViewPr>
    <p:cViewPr>
      <p:scale>
        <a:sx n="100" d="100"/>
        <a:sy n="100" d="100"/>
      </p:scale>
      <p:origin x="0" y="-10374"/>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ags" Target="tags/tag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4DF67C-AF7A-4086-B01D-0DC6DB9C4B34}" type="doc">
      <dgm:prSet loTypeId="urn:microsoft.com/office/officeart/2005/8/layout/hProcess7" loCatId="list" qsTypeId="urn:microsoft.com/office/officeart/2005/8/quickstyle/simple1" qsCatId="simple" csTypeId="urn:microsoft.com/office/officeart/2005/8/colors/accent1_2" csCatId="accent1" phldr="1"/>
      <dgm:spPr/>
      <dgm:t>
        <a:bodyPr/>
        <a:lstStyle/>
        <a:p>
          <a:endParaRPr lang="zh-CN" altLang="en-US"/>
        </a:p>
      </dgm:t>
    </dgm:pt>
    <dgm:pt modelId="{A8A86C16-AEFA-40C3-9575-E793E8C53D2E}">
      <dgm:prSet phldrT="[文本]"/>
      <dgm:spPr/>
      <dgm:t>
        <a:bodyPr/>
        <a:lstStyle/>
        <a:p>
          <a:r>
            <a:rPr lang="zh-CN" altLang="en-US" dirty="0"/>
            <a:t>民法通则</a:t>
          </a:r>
        </a:p>
      </dgm:t>
    </dgm:pt>
    <dgm:pt modelId="{85D080C8-2B33-49ED-8777-0F62DFEF6070}" type="parTrans" cxnId="{F64C1CF5-7D9F-4E5A-892A-E2CECD5025E2}">
      <dgm:prSet/>
      <dgm:spPr/>
      <dgm:t>
        <a:bodyPr/>
        <a:lstStyle/>
        <a:p>
          <a:endParaRPr lang="zh-CN" altLang="en-US"/>
        </a:p>
      </dgm:t>
    </dgm:pt>
    <dgm:pt modelId="{58762407-FBB5-42AA-A0A6-FD0A1FBCD248}" type="sibTrans" cxnId="{F64C1CF5-7D9F-4E5A-892A-E2CECD5025E2}">
      <dgm:prSet/>
      <dgm:spPr/>
      <dgm:t>
        <a:bodyPr/>
        <a:lstStyle/>
        <a:p>
          <a:endParaRPr lang="zh-CN" altLang="en-US"/>
        </a:p>
      </dgm:t>
    </dgm:pt>
    <dgm:pt modelId="{BB308BCD-70E6-4631-AF82-BDC5D19E5C94}">
      <dgm:prSet phldrT="[文本]" custT="1"/>
      <dgm:spPr/>
      <dgm:t>
        <a:bodyPr/>
        <a:lstStyle/>
        <a:p>
          <a:r>
            <a:rPr lang="zh-CN" altLang="en-US" sz="2800" b="1" dirty="0">
              <a:latin typeface="微软雅黑" pitchFamily="34" charset="-122"/>
              <a:ea typeface="微软雅黑" pitchFamily="34" charset="-122"/>
            </a:rPr>
            <a:t>如何推动我国商品经济快速发展，以解决中国人吃饱穿暖的问题</a:t>
          </a:r>
        </a:p>
      </dgm:t>
    </dgm:pt>
    <dgm:pt modelId="{6C88D837-FB56-4E79-843D-DD8C7F75081E}" type="parTrans" cxnId="{0FF8FA84-1558-4901-9028-3E53D7701C81}">
      <dgm:prSet/>
      <dgm:spPr/>
      <dgm:t>
        <a:bodyPr/>
        <a:lstStyle/>
        <a:p>
          <a:endParaRPr lang="zh-CN" altLang="en-US"/>
        </a:p>
      </dgm:t>
    </dgm:pt>
    <dgm:pt modelId="{C3596ED7-53F4-4B9C-90C2-F5C321D9C8E0}" type="sibTrans" cxnId="{0FF8FA84-1558-4901-9028-3E53D7701C81}">
      <dgm:prSet/>
      <dgm:spPr/>
      <dgm:t>
        <a:bodyPr/>
        <a:lstStyle/>
        <a:p>
          <a:endParaRPr lang="zh-CN" altLang="en-US"/>
        </a:p>
      </dgm:t>
    </dgm:pt>
    <dgm:pt modelId="{2DF31F15-1BAD-4632-BC8E-8F88FB91DC75}">
      <dgm:prSet phldrT="[文本]"/>
      <dgm:spPr/>
      <dgm:t>
        <a:bodyPr/>
        <a:lstStyle/>
        <a:p>
          <a:r>
            <a:rPr lang="zh-CN" altLang="en-US" dirty="0"/>
            <a:t>民法典</a:t>
          </a:r>
        </a:p>
      </dgm:t>
    </dgm:pt>
    <dgm:pt modelId="{8AD960FD-5A0D-4BB0-A4BF-AAACEA5053E8}" type="parTrans" cxnId="{17571DD2-2C63-4916-A0B8-0178D2B60D49}">
      <dgm:prSet/>
      <dgm:spPr/>
      <dgm:t>
        <a:bodyPr/>
        <a:lstStyle/>
        <a:p>
          <a:endParaRPr lang="zh-CN" altLang="en-US"/>
        </a:p>
      </dgm:t>
    </dgm:pt>
    <dgm:pt modelId="{41951CB1-07AB-4BCF-8075-445D5BD4B363}" type="sibTrans" cxnId="{17571DD2-2C63-4916-A0B8-0178D2B60D49}">
      <dgm:prSet/>
      <dgm:spPr/>
      <dgm:t>
        <a:bodyPr/>
        <a:lstStyle/>
        <a:p>
          <a:endParaRPr lang="zh-CN" altLang="en-US"/>
        </a:p>
      </dgm:t>
    </dgm:pt>
    <dgm:pt modelId="{BF2D08B5-C5E5-4349-91C6-010F584DEF32}">
      <dgm:prSet phldrT="[文本]" custT="1"/>
      <dgm:spPr/>
      <dgm:t>
        <a:bodyPr/>
        <a:lstStyle/>
        <a:p>
          <a:r>
            <a:rPr lang="zh-CN" altLang="en-US" sz="2800" b="1" dirty="0">
              <a:latin typeface="微软雅黑" pitchFamily="34" charset="-122"/>
              <a:ea typeface="微软雅黑" pitchFamily="34" charset="-122"/>
            </a:rPr>
            <a:t>如何解决人民日益增长的美好生活需要和不平衡不充分的发展之间的矛盾</a:t>
          </a:r>
        </a:p>
      </dgm:t>
    </dgm:pt>
    <dgm:pt modelId="{756B05CB-7E85-46E6-AE9F-C404FD7BDF77}" type="parTrans" cxnId="{8CEEF1AE-98CA-46BB-8747-9CAE60974094}">
      <dgm:prSet/>
      <dgm:spPr/>
      <dgm:t>
        <a:bodyPr/>
        <a:lstStyle/>
        <a:p>
          <a:endParaRPr lang="zh-CN" altLang="en-US"/>
        </a:p>
      </dgm:t>
    </dgm:pt>
    <dgm:pt modelId="{AB30309E-4B55-4E86-91D6-492E7E8BE5BB}" type="sibTrans" cxnId="{8CEEF1AE-98CA-46BB-8747-9CAE60974094}">
      <dgm:prSet/>
      <dgm:spPr/>
      <dgm:t>
        <a:bodyPr/>
        <a:lstStyle/>
        <a:p>
          <a:endParaRPr lang="zh-CN" altLang="en-US"/>
        </a:p>
      </dgm:t>
    </dgm:pt>
    <dgm:pt modelId="{9817994E-76D7-4463-B8E0-440340DBC612}" type="pres">
      <dgm:prSet presAssocID="{E84DF67C-AF7A-4086-B01D-0DC6DB9C4B34}" presName="Name0" presStyleCnt="0">
        <dgm:presLayoutVars>
          <dgm:dir/>
          <dgm:animLvl val="lvl"/>
          <dgm:resizeHandles val="exact"/>
        </dgm:presLayoutVars>
      </dgm:prSet>
      <dgm:spPr/>
    </dgm:pt>
    <dgm:pt modelId="{4A608CDD-F1C6-4E64-8222-1490C46FB345}" type="pres">
      <dgm:prSet presAssocID="{A8A86C16-AEFA-40C3-9575-E793E8C53D2E}" presName="compositeNode" presStyleCnt="0">
        <dgm:presLayoutVars>
          <dgm:bulletEnabled val="1"/>
        </dgm:presLayoutVars>
      </dgm:prSet>
      <dgm:spPr/>
    </dgm:pt>
    <dgm:pt modelId="{C79D427C-4DF3-4559-96CF-E3EF069B94DC}" type="pres">
      <dgm:prSet presAssocID="{A8A86C16-AEFA-40C3-9575-E793E8C53D2E}" presName="bgRect" presStyleLbl="node1" presStyleIdx="0" presStyleCnt="2"/>
      <dgm:spPr/>
    </dgm:pt>
    <dgm:pt modelId="{4447BF8A-4148-4E23-8CAC-6AEFF7BC1B50}" type="pres">
      <dgm:prSet presAssocID="{A8A86C16-AEFA-40C3-9575-E793E8C53D2E}" presName="parentNode" presStyleLbl="node1" presStyleIdx="0" presStyleCnt="2">
        <dgm:presLayoutVars>
          <dgm:chMax val="0"/>
          <dgm:bulletEnabled val="1"/>
        </dgm:presLayoutVars>
      </dgm:prSet>
      <dgm:spPr/>
    </dgm:pt>
    <dgm:pt modelId="{E55F8978-7BEA-4D55-833A-262EF1B3A1B2}" type="pres">
      <dgm:prSet presAssocID="{A8A86C16-AEFA-40C3-9575-E793E8C53D2E}" presName="childNode" presStyleLbl="node1" presStyleIdx="0" presStyleCnt="2">
        <dgm:presLayoutVars>
          <dgm:bulletEnabled val="1"/>
        </dgm:presLayoutVars>
      </dgm:prSet>
      <dgm:spPr/>
    </dgm:pt>
    <dgm:pt modelId="{57C0648E-2291-400F-B20B-D102C2742CCC}" type="pres">
      <dgm:prSet presAssocID="{58762407-FBB5-42AA-A0A6-FD0A1FBCD248}" presName="hSp" presStyleCnt="0"/>
      <dgm:spPr/>
    </dgm:pt>
    <dgm:pt modelId="{A182FA59-4E0A-41E8-B3EB-29477232875D}" type="pres">
      <dgm:prSet presAssocID="{58762407-FBB5-42AA-A0A6-FD0A1FBCD248}" presName="vProcSp" presStyleCnt="0"/>
      <dgm:spPr/>
    </dgm:pt>
    <dgm:pt modelId="{5640FF5D-F079-40C3-8C93-1F5593C5D74C}" type="pres">
      <dgm:prSet presAssocID="{58762407-FBB5-42AA-A0A6-FD0A1FBCD248}" presName="vSp1" presStyleCnt="0"/>
      <dgm:spPr/>
    </dgm:pt>
    <dgm:pt modelId="{4C73CD15-D175-4902-85CE-F4885D9926A6}" type="pres">
      <dgm:prSet presAssocID="{58762407-FBB5-42AA-A0A6-FD0A1FBCD248}" presName="simulatedConn" presStyleLbl="solidFgAcc1" presStyleIdx="0" presStyleCnt="1"/>
      <dgm:spPr/>
    </dgm:pt>
    <dgm:pt modelId="{A5EE2064-714B-4A6F-92EB-90CC2CF7320A}" type="pres">
      <dgm:prSet presAssocID="{58762407-FBB5-42AA-A0A6-FD0A1FBCD248}" presName="vSp2" presStyleCnt="0"/>
      <dgm:spPr/>
    </dgm:pt>
    <dgm:pt modelId="{DB2860F2-DE06-4B5D-BA22-AB7874478404}" type="pres">
      <dgm:prSet presAssocID="{58762407-FBB5-42AA-A0A6-FD0A1FBCD248}" presName="sibTrans" presStyleCnt="0"/>
      <dgm:spPr/>
    </dgm:pt>
    <dgm:pt modelId="{6D998446-B379-47A8-BC68-40B9E1234AB4}" type="pres">
      <dgm:prSet presAssocID="{2DF31F15-1BAD-4632-BC8E-8F88FB91DC75}" presName="compositeNode" presStyleCnt="0">
        <dgm:presLayoutVars>
          <dgm:bulletEnabled val="1"/>
        </dgm:presLayoutVars>
      </dgm:prSet>
      <dgm:spPr/>
    </dgm:pt>
    <dgm:pt modelId="{461B9CF4-587E-40A9-B59B-5FB9D9B24EE0}" type="pres">
      <dgm:prSet presAssocID="{2DF31F15-1BAD-4632-BC8E-8F88FB91DC75}" presName="bgRect" presStyleLbl="node1" presStyleIdx="1" presStyleCnt="2" custLinFactNeighborX="48561"/>
      <dgm:spPr/>
    </dgm:pt>
    <dgm:pt modelId="{C566DB25-0B57-41DC-9235-F783E5544B9B}" type="pres">
      <dgm:prSet presAssocID="{2DF31F15-1BAD-4632-BC8E-8F88FB91DC75}" presName="parentNode" presStyleLbl="node1" presStyleIdx="1" presStyleCnt="2">
        <dgm:presLayoutVars>
          <dgm:chMax val="0"/>
          <dgm:bulletEnabled val="1"/>
        </dgm:presLayoutVars>
      </dgm:prSet>
      <dgm:spPr/>
    </dgm:pt>
    <dgm:pt modelId="{27867FED-2682-46C5-B5BF-69039E5BCD78}" type="pres">
      <dgm:prSet presAssocID="{2DF31F15-1BAD-4632-BC8E-8F88FB91DC75}" presName="childNode" presStyleLbl="node1" presStyleIdx="1" presStyleCnt="2">
        <dgm:presLayoutVars>
          <dgm:bulletEnabled val="1"/>
        </dgm:presLayoutVars>
      </dgm:prSet>
      <dgm:spPr/>
    </dgm:pt>
  </dgm:ptLst>
  <dgm:cxnLst>
    <dgm:cxn modelId="{353CFD22-3E6B-4FF5-B92B-910AC8C4EB40}" type="presOf" srcId="{2DF31F15-1BAD-4632-BC8E-8F88FB91DC75}" destId="{C566DB25-0B57-41DC-9235-F783E5544B9B}" srcOrd="1" destOrd="0" presId="urn:microsoft.com/office/officeart/2005/8/layout/hProcess7"/>
    <dgm:cxn modelId="{0B7E476B-9672-4AB4-8662-13CC5E03537A}" type="presOf" srcId="{A8A86C16-AEFA-40C3-9575-E793E8C53D2E}" destId="{C79D427C-4DF3-4559-96CF-E3EF069B94DC}" srcOrd="0" destOrd="0" presId="urn:microsoft.com/office/officeart/2005/8/layout/hProcess7"/>
    <dgm:cxn modelId="{0FF8FA84-1558-4901-9028-3E53D7701C81}" srcId="{A8A86C16-AEFA-40C3-9575-E793E8C53D2E}" destId="{BB308BCD-70E6-4631-AF82-BDC5D19E5C94}" srcOrd="0" destOrd="0" parTransId="{6C88D837-FB56-4E79-843D-DD8C7F75081E}" sibTransId="{C3596ED7-53F4-4B9C-90C2-F5C321D9C8E0}"/>
    <dgm:cxn modelId="{42EB3D85-F936-428E-900A-1AF234B51CEF}" type="presOf" srcId="{BF2D08B5-C5E5-4349-91C6-010F584DEF32}" destId="{27867FED-2682-46C5-B5BF-69039E5BCD78}" srcOrd="0" destOrd="0" presId="urn:microsoft.com/office/officeart/2005/8/layout/hProcess7"/>
    <dgm:cxn modelId="{0987CC85-9748-4112-A75F-54496F7B9834}" type="presOf" srcId="{2DF31F15-1BAD-4632-BC8E-8F88FB91DC75}" destId="{461B9CF4-587E-40A9-B59B-5FB9D9B24EE0}" srcOrd="0" destOrd="0" presId="urn:microsoft.com/office/officeart/2005/8/layout/hProcess7"/>
    <dgm:cxn modelId="{F10B7B89-D4CF-42E3-9287-2D3859A83CF1}" type="presOf" srcId="{A8A86C16-AEFA-40C3-9575-E793E8C53D2E}" destId="{4447BF8A-4148-4E23-8CAC-6AEFF7BC1B50}" srcOrd="1" destOrd="0" presId="urn:microsoft.com/office/officeart/2005/8/layout/hProcess7"/>
    <dgm:cxn modelId="{FCBB588E-4916-4FF3-BDE1-4AD5C47248F5}" type="presOf" srcId="{BB308BCD-70E6-4631-AF82-BDC5D19E5C94}" destId="{E55F8978-7BEA-4D55-833A-262EF1B3A1B2}" srcOrd="0" destOrd="0" presId="urn:microsoft.com/office/officeart/2005/8/layout/hProcess7"/>
    <dgm:cxn modelId="{8CEEF1AE-98CA-46BB-8747-9CAE60974094}" srcId="{2DF31F15-1BAD-4632-BC8E-8F88FB91DC75}" destId="{BF2D08B5-C5E5-4349-91C6-010F584DEF32}" srcOrd="0" destOrd="0" parTransId="{756B05CB-7E85-46E6-AE9F-C404FD7BDF77}" sibTransId="{AB30309E-4B55-4E86-91D6-492E7E8BE5BB}"/>
    <dgm:cxn modelId="{17571DD2-2C63-4916-A0B8-0178D2B60D49}" srcId="{E84DF67C-AF7A-4086-B01D-0DC6DB9C4B34}" destId="{2DF31F15-1BAD-4632-BC8E-8F88FB91DC75}" srcOrd="1" destOrd="0" parTransId="{8AD960FD-5A0D-4BB0-A4BF-AAACEA5053E8}" sibTransId="{41951CB1-07AB-4BCF-8075-445D5BD4B363}"/>
    <dgm:cxn modelId="{BEA1D2E6-5037-4262-9E13-F3DBD81B18EB}" type="presOf" srcId="{E84DF67C-AF7A-4086-B01D-0DC6DB9C4B34}" destId="{9817994E-76D7-4463-B8E0-440340DBC612}" srcOrd="0" destOrd="0" presId="urn:microsoft.com/office/officeart/2005/8/layout/hProcess7"/>
    <dgm:cxn modelId="{F64C1CF5-7D9F-4E5A-892A-E2CECD5025E2}" srcId="{E84DF67C-AF7A-4086-B01D-0DC6DB9C4B34}" destId="{A8A86C16-AEFA-40C3-9575-E793E8C53D2E}" srcOrd="0" destOrd="0" parTransId="{85D080C8-2B33-49ED-8777-0F62DFEF6070}" sibTransId="{58762407-FBB5-42AA-A0A6-FD0A1FBCD248}"/>
    <dgm:cxn modelId="{FDCC8E0D-8C52-4FA2-9F0A-81208DC751B2}" type="presParOf" srcId="{9817994E-76D7-4463-B8E0-440340DBC612}" destId="{4A608CDD-F1C6-4E64-8222-1490C46FB345}" srcOrd="0" destOrd="0" presId="urn:microsoft.com/office/officeart/2005/8/layout/hProcess7"/>
    <dgm:cxn modelId="{3E884B28-66B1-4988-A5B9-9336ABE05E8F}" type="presParOf" srcId="{4A608CDD-F1C6-4E64-8222-1490C46FB345}" destId="{C79D427C-4DF3-4559-96CF-E3EF069B94DC}" srcOrd="0" destOrd="0" presId="urn:microsoft.com/office/officeart/2005/8/layout/hProcess7"/>
    <dgm:cxn modelId="{32A0BB4A-6285-47C8-B0AB-0E0BD55B4731}" type="presParOf" srcId="{4A608CDD-F1C6-4E64-8222-1490C46FB345}" destId="{4447BF8A-4148-4E23-8CAC-6AEFF7BC1B50}" srcOrd="1" destOrd="0" presId="urn:microsoft.com/office/officeart/2005/8/layout/hProcess7"/>
    <dgm:cxn modelId="{F739167E-A069-4C99-BD27-8A51D5244F34}" type="presParOf" srcId="{4A608CDD-F1C6-4E64-8222-1490C46FB345}" destId="{E55F8978-7BEA-4D55-833A-262EF1B3A1B2}" srcOrd="2" destOrd="0" presId="urn:microsoft.com/office/officeart/2005/8/layout/hProcess7"/>
    <dgm:cxn modelId="{C0864404-4504-4B18-A8C3-FFBABED4E6EC}" type="presParOf" srcId="{9817994E-76D7-4463-B8E0-440340DBC612}" destId="{57C0648E-2291-400F-B20B-D102C2742CCC}" srcOrd="1" destOrd="0" presId="urn:microsoft.com/office/officeart/2005/8/layout/hProcess7"/>
    <dgm:cxn modelId="{041E9DF2-707E-4256-9743-E250296F0AC8}" type="presParOf" srcId="{9817994E-76D7-4463-B8E0-440340DBC612}" destId="{A182FA59-4E0A-41E8-B3EB-29477232875D}" srcOrd="2" destOrd="0" presId="urn:microsoft.com/office/officeart/2005/8/layout/hProcess7"/>
    <dgm:cxn modelId="{4074FCB3-B7B5-4E09-BC4A-47E44BE6493E}" type="presParOf" srcId="{A182FA59-4E0A-41E8-B3EB-29477232875D}" destId="{5640FF5D-F079-40C3-8C93-1F5593C5D74C}" srcOrd="0" destOrd="0" presId="urn:microsoft.com/office/officeart/2005/8/layout/hProcess7"/>
    <dgm:cxn modelId="{75CC87A3-D87B-4094-B144-585A31EDEC8B}" type="presParOf" srcId="{A182FA59-4E0A-41E8-B3EB-29477232875D}" destId="{4C73CD15-D175-4902-85CE-F4885D9926A6}" srcOrd="1" destOrd="0" presId="urn:microsoft.com/office/officeart/2005/8/layout/hProcess7"/>
    <dgm:cxn modelId="{93EBE382-5482-476C-90FD-279E8DA1DA2D}" type="presParOf" srcId="{A182FA59-4E0A-41E8-B3EB-29477232875D}" destId="{A5EE2064-714B-4A6F-92EB-90CC2CF7320A}" srcOrd="2" destOrd="0" presId="urn:microsoft.com/office/officeart/2005/8/layout/hProcess7"/>
    <dgm:cxn modelId="{EDBFFE38-D1F5-4DEA-82A1-9A32DC7182BA}" type="presParOf" srcId="{9817994E-76D7-4463-B8E0-440340DBC612}" destId="{DB2860F2-DE06-4B5D-BA22-AB7874478404}" srcOrd="3" destOrd="0" presId="urn:microsoft.com/office/officeart/2005/8/layout/hProcess7"/>
    <dgm:cxn modelId="{A29BDBF6-4FE7-4F89-A99B-2662B20C8393}" type="presParOf" srcId="{9817994E-76D7-4463-B8E0-440340DBC612}" destId="{6D998446-B379-47A8-BC68-40B9E1234AB4}" srcOrd="4" destOrd="0" presId="urn:microsoft.com/office/officeart/2005/8/layout/hProcess7"/>
    <dgm:cxn modelId="{019539F1-54B8-44B3-AA7D-3C07CC15D889}" type="presParOf" srcId="{6D998446-B379-47A8-BC68-40B9E1234AB4}" destId="{461B9CF4-587E-40A9-B59B-5FB9D9B24EE0}" srcOrd="0" destOrd="0" presId="urn:microsoft.com/office/officeart/2005/8/layout/hProcess7"/>
    <dgm:cxn modelId="{1A5956DF-9436-494A-AB03-7B401C658ADA}" type="presParOf" srcId="{6D998446-B379-47A8-BC68-40B9E1234AB4}" destId="{C566DB25-0B57-41DC-9235-F783E5544B9B}" srcOrd="1" destOrd="0" presId="urn:microsoft.com/office/officeart/2005/8/layout/hProcess7"/>
    <dgm:cxn modelId="{AC59F134-670C-4F43-8A60-CC4F864B6C1E}" type="presParOf" srcId="{6D998446-B379-47A8-BC68-40B9E1234AB4}" destId="{27867FED-2682-46C5-B5BF-69039E5BCD78}" srcOrd="2" destOrd="0" presId="urn:microsoft.com/office/officeart/2005/8/layout/hProcess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4DF67C-AF7A-4086-B01D-0DC6DB9C4B34}" type="doc">
      <dgm:prSet loTypeId="urn:microsoft.com/office/officeart/2005/8/layout/hProcess7" loCatId="list" qsTypeId="urn:microsoft.com/office/officeart/2005/8/quickstyle/simple1" qsCatId="simple" csTypeId="urn:microsoft.com/office/officeart/2005/8/colors/accent1_2" csCatId="accent1" phldr="1"/>
      <dgm:spPr/>
      <dgm:t>
        <a:bodyPr/>
        <a:lstStyle/>
        <a:p>
          <a:endParaRPr lang="zh-CN" altLang="en-US"/>
        </a:p>
      </dgm:t>
    </dgm:pt>
    <dgm:pt modelId="{A8A86C16-AEFA-40C3-9575-E793E8C53D2E}">
      <dgm:prSet phldrT="[文本]"/>
      <dgm:spPr/>
      <dgm:t>
        <a:bodyPr/>
        <a:lstStyle/>
        <a:p>
          <a:r>
            <a:rPr lang="zh-CN" altLang="en-US" dirty="0"/>
            <a:t>民法通则</a:t>
          </a:r>
        </a:p>
      </dgm:t>
    </dgm:pt>
    <dgm:pt modelId="{85D080C8-2B33-49ED-8777-0F62DFEF6070}" type="parTrans" cxnId="{F64C1CF5-7D9F-4E5A-892A-E2CECD5025E2}">
      <dgm:prSet/>
      <dgm:spPr/>
      <dgm:t>
        <a:bodyPr/>
        <a:lstStyle/>
        <a:p>
          <a:endParaRPr lang="zh-CN" altLang="en-US"/>
        </a:p>
      </dgm:t>
    </dgm:pt>
    <dgm:pt modelId="{58762407-FBB5-42AA-A0A6-FD0A1FBCD248}" type="sibTrans" cxnId="{F64C1CF5-7D9F-4E5A-892A-E2CECD5025E2}">
      <dgm:prSet/>
      <dgm:spPr/>
      <dgm:t>
        <a:bodyPr/>
        <a:lstStyle/>
        <a:p>
          <a:endParaRPr lang="zh-CN" altLang="en-US"/>
        </a:p>
      </dgm:t>
    </dgm:pt>
    <dgm:pt modelId="{BB308BCD-70E6-4631-AF82-BDC5D19E5C94}">
      <dgm:prSet phldrT="[文本]" custT="1"/>
      <dgm:spPr/>
      <dgm:t>
        <a:bodyPr/>
        <a:lstStyle/>
        <a:p>
          <a:r>
            <a:rPr lang="zh-CN" altLang="en-US" sz="2800" b="1" dirty="0">
              <a:latin typeface="微软雅黑" pitchFamily="34" charset="-122"/>
              <a:ea typeface="微软雅黑" pitchFamily="34" charset="-122"/>
            </a:rPr>
            <a:t>农业向工业社会转型</a:t>
          </a:r>
        </a:p>
      </dgm:t>
    </dgm:pt>
    <dgm:pt modelId="{6C88D837-FB56-4E79-843D-DD8C7F75081E}" type="parTrans" cxnId="{0FF8FA84-1558-4901-9028-3E53D7701C81}">
      <dgm:prSet/>
      <dgm:spPr/>
      <dgm:t>
        <a:bodyPr/>
        <a:lstStyle/>
        <a:p>
          <a:endParaRPr lang="zh-CN" altLang="en-US"/>
        </a:p>
      </dgm:t>
    </dgm:pt>
    <dgm:pt modelId="{C3596ED7-53F4-4B9C-90C2-F5C321D9C8E0}" type="sibTrans" cxnId="{0FF8FA84-1558-4901-9028-3E53D7701C81}">
      <dgm:prSet/>
      <dgm:spPr/>
      <dgm:t>
        <a:bodyPr/>
        <a:lstStyle/>
        <a:p>
          <a:endParaRPr lang="zh-CN" altLang="en-US"/>
        </a:p>
      </dgm:t>
    </dgm:pt>
    <dgm:pt modelId="{2DF31F15-1BAD-4632-BC8E-8F88FB91DC75}">
      <dgm:prSet phldrT="[文本]"/>
      <dgm:spPr/>
      <dgm:t>
        <a:bodyPr/>
        <a:lstStyle/>
        <a:p>
          <a:r>
            <a:rPr lang="zh-CN" altLang="en-US" dirty="0"/>
            <a:t>民法典</a:t>
          </a:r>
        </a:p>
      </dgm:t>
    </dgm:pt>
    <dgm:pt modelId="{8AD960FD-5A0D-4BB0-A4BF-AAACEA5053E8}" type="parTrans" cxnId="{17571DD2-2C63-4916-A0B8-0178D2B60D49}">
      <dgm:prSet/>
      <dgm:spPr/>
      <dgm:t>
        <a:bodyPr/>
        <a:lstStyle/>
        <a:p>
          <a:endParaRPr lang="zh-CN" altLang="en-US"/>
        </a:p>
      </dgm:t>
    </dgm:pt>
    <dgm:pt modelId="{41951CB1-07AB-4BCF-8075-445D5BD4B363}" type="sibTrans" cxnId="{17571DD2-2C63-4916-A0B8-0178D2B60D49}">
      <dgm:prSet/>
      <dgm:spPr/>
      <dgm:t>
        <a:bodyPr/>
        <a:lstStyle/>
        <a:p>
          <a:endParaRPr lang="zh-CN" altLang="en-US"/>
        </a:p>
      </dgm:t>
    </dgm:pt>
    <dgm:pt modelId="{BF2D08B5-C5E5-4349-91C6-010F584DEF32}">
      <dgm:prSet phldrT="[文本]" custT="1"/>
      <dgm:spPr/>
      <dgm:t>
        <a:bodyPr/>
        <a:lstStyle/>
        <a:p>
          <a:r>
            <a:rPr lang="zh-CN" altLang="en-US" sz="2800" b="1" dirty="0">
              <a:latin typeface="微软雅黑" pitchFamily="34" charset="-122"/>
              <a:ea typeface="微软雅黑" pitchFamily="34" charset="-122"/>
            </a:rPr>
            <a:t>工业社会向信息社会转型</a:t>
          </a:r>
        </a:p>
      </dgm:t>
    </dgm:pt>
    <dgm:pt modelId="{756B05CB-7E85-46E6-AE9F-C404FD7BDF77}" type="parTrans" cxnId="{8CEEF1AE-98CA-46BB-8747-9CAE60974094}">
      <dgm:prSet/>
      <dgm:spPr/>
      <dgm:t>
        <a:bodyPr/>
        <a:lstStyle/>
        <a:p>
          <a:endParaRPr lang="zh-CN" altLang="en-US"/>
        </a:p>
      </dgm:t>
    </dgm:pt>
    <dgm:pt modelId="{AB30309E-4B55-4E86-91D6-492E7E8BE5BB}" type="sibTrans" cxnId="{8CEEF1AE-98CA-46BB-8747-9CAE60974094}">
      <dgm:prSet/>
      <dgm:spPr/>
      <dgm:t>
        <a:bodyPr/>
        <a:lstStyle/>
        <a:p>
          <a:endParaRPr lang="zh-CN" altLang="en-US"/>
        </a:p>
      </dgm:t>
    </dgm:pt>
    <dgm:pt modelId="{9817994E-76D7-4463-B8E0-440340DBC612}" type="pres">
      <dgm:prSet presAssocID="{E84DF67C-AF7A-4086-B01D-0DC6DB9C4B34}" presName="Name0" presStyleCnt="0">
        <dgm:presLayoutVars>
          <dgm:dir/>
          <dgm:animLvl val="lvl"/>
          <dgm:resizeHandles val="exact"/>
        </dgm:presLayoutVars>
      </dgm:prSet>
      <dgm:spPr/>
    </dgm:pt>
    <dgm:pt modelId="{4A608CDD-F1C6-4E64-8222-1490C46FB345}" type="pres">
      <dgm:prSet presAssocID="{A8A86C16-AEFA-40C3-9575-E793E8C53D2E}" presName="compositeNode" presStyleCnt="0">
        <dgm:presLayoutVars>
          <dgm:bulletEnabled val="1"/>
        </dgm:presLayoutVars>
      </dgm:prSet>
      <dgm:spPr/>
    </dgm:pt>
    <dgm:pt modelId="{C79D427C-4DF3-4559-96CF-E3EF069B94DC}" type="pres">
      <dgm:prSet presAssocID="{A8A86C16-AEFA-40C3-9575-E793E8C53D2E}" presName="bgRect" presStyleLbl="node1" presStyleIdx="0" presStyleCnt="2"/>
      <dgm:spPr/>
    </dgm:pt>
    <dgm:pt modelId="{4447BF8A-4148-4E23-8CAC-6AEFF7BC1B50}" type="pres">
      <dgm:prSet presAssocID="{A8A86C16-AEFA-40C3-9575-E793E8C53D2E}" presName="parentNode" presStyleLbl="node1" presStyleIdx="0" presStyleCnt="2">
        <dgm:presLayoutVars>
          <dgm:chMax val="0"/>
          <dgm:bulletEnabled val="1"/>
        </dgm:presLayoutVars>
      </dgm:prSet>
      <dgm:spPr/>
    </dgm:pt>
    <dgm:pt modelId="{E55F8978-7BEA-4D55-833A-262EF1B3A1B2}" type="pres">
      <dgm:prSet presAssocID="{A8A86C16-AEFA-40C3-9575-E793E8C53D2E}" presName="childNode" presStyleLbl="node1" presStyleIdx="0" presStyleCnt="2">
        <dgm:presLayoutVars>
          <dgm:bulletEnabled val="1"/>
        </dgm:presLayoutVars>
      </dgm:prSet>
      <dgm:spPr/>
    </dgm:pt>
    <dgm:pt modelId="{57C0648E-2291-400F-B20B-D102C2742CCC}" type="pres">
      <dgm:prSet presAssocID="{58762407-FBB5-42AA-A0A6-FD0A1FBCD248}" presName="hSp" presStyleCnt="0"/>
      <dgm:spPr/>
    </dgm:pt>
    <dgm:pt modelId="{A182FA59-4E0A-41E8-B3EB-29477232875D}" type="pres">
      <dgm:prSet presAssocID="{58762407-FBB5-42AA-A0A6-FD0A1FBCD248}" presName="vProcSp" presStyleCnt="0"/>
      <dgm:spPr/>
    </dgm:pt>
    <dgm:pt modelId="{5640FF5D-F079-40C3-8C93-1F5593C5D74C}" type="pres">
      <dgm:prSet presAssocID="{58762407-FBB5-42AA-A0A6-FD0A1FBCD248}" presName="vSp1" presStyleCnt="0"/>
      <dgm:spPr/>
    </dgm:pt>
    <dgm:pt modelId="{4C73CD15-D175-4902-85CE-F4885D9926A6}" type="pres">
      <dgm:prSet presAssocID="{58762407-FBB5-42AA-A0A6-FD0A1FBCD248}" presName="simulatedConn" presStyleLbl="solidFgAcc1" presStyleIdx="0" presStyleCnt="1"/>
      <dgm:spPr/>
    </dgm:pt>
    <dgm:pt modelId="{A5EE2064-714B-4A6F-92EB-90CC2CF7320A}" type="pres">
      <dgm:prSet presAssocID="{58762407-FBB5-42AA-A0A6-FD0A1FBCD248}" presName="vSp2" presStyleCnt="0"/>
      <dgm:spPr/>
    </dgm:pt>
    <dgm:pt modelId="{DB2860F2-DE06-4B5D-BA22-AB7874478404}" type="pres">
      <dgm:prSet presAssocID="{58762407-FBB5-42AA-A0A6-FD0A1FBCD248}" presName="sibTrans" presStyleCnt="0"/>
      <dgm:spPr/>
    </dgm:pt>
    <dgm:pt modelId="{6D998446-B379-47A8-BC68-40B9E1234AB4}" type="pres">
      <dgm:prSet presAssocID="{2DF31F15-1BAD-4632-BC8E-8F88FB91DC75}" presName="compositeNode" presStyleCnt="0">
        <dgm:presLayoutVars>
          <dgm:bulletEnabled val="1"/>
        </dgm:presLayoutVars>
      </dgm:prSet>
      <dgm:spPr/>
    </dgm:pt>
    <dgm:pt modelId="{461B9CF4-587E-40A9-B59B-5FB9D9B24EE0}" type="pres">
      <dgm:prSet presAssocID="{2DF31F15-1BAD-4632-BC8E-8F88FB91DC75}" presName="bgRect" presStyleLbl="node1" presStyleIdx="1" presStyleCnt="2" custLinFactNeighborX="21398" custLinFactNeighborY="-2174"/>
      <dgm:spPr/>
    </dgm:pt>
    <dgm:pt modelId="{C566DB25-0B57-41DC-9235-F783E5544B9B}" type="pres">
      <dgm:prSet presAssocID="{2DF31F15-1BAD-4632-BC8E-8F88FB91DC75}" presName="parentNode" presStyleLbl="node1" presStyleIdx="1" presStyleCnt="2">
        <dgm:presLayoutVars>
          <dgm:chMax val="0"/>
          <dgm:bulletEnabled val="1"/>
        </dgm:presLayoutVars>
      </dgm:prSet>
      <dgm:spPr/>
    </dgm:pt>
    <dgm:pt modelId="{27867FED-2682-46C5-B5BF-69039E5BCD78}" type="pres">
      <dgm:prSet presAssocID="{2DF31F15-1BAD-4632-BC8E-8F88FB91DC75}" presName="childNode" presStyleLbl="node1" presStyleIdx="1" presStyleCnt="2">
        <dgm:presLayoutVars>
          <dgm:bulletEnabled val="1"/>
        </dgm:presLayoutVars>
      </dgm:prSet>
      <dgm:spPr/>
    </dgm:pt>
  </dgm:ptLst>
  <dgm:cxnLst>
    <dgm:cxn modelId="{7FD34444-4862-48D9-B85E-A42F15170314}" type="presOf" srcId="{2DF31F15-1BAD-4632-BC8E-8F88FB91DC75}" destId="{C566DB25-0B57-41DC-9235-F783E5544B9B}" srcOrd="1" destOrd="0" presId="urn:microsoft.com/office/officeart/2005/8/layout/hProcess7"/>
    <dgm:cxn modelId="{E00E7A46-7B3E-4C07-889A-D8B026C8305D}" type="presOf" srcId="{A8A86C16-AEFA-40C3-9575-E793E8C53D2E}" destId="{4447BF8A-4148-4E23-8CAC-6AEFF7BC1B50}" srcOrd="1" destOrd="0" presId="urn:microsoft.com/office/officeart/2005/8/layout/hProcess7"/>
    <dgm:cxn modelId="{AAEFF149-3EFE-46AF-A5A4-C8574333CDA9}" type="presOf" srcId="{A8A86C16-AEFA-40C3-9575-E793E8C53D2E}" destId="{C79D427C-4DF3-4559-96CF-E3EF069B94DC}" srcOrd="0" destOrd="0" presId="urn:microsoft.com/office/officeart/2005/8/layout/hProcess7"/>
    <dgm:cxn modelId="{91662E4B-EFB3-4C50-A74B-7C9961A457DC}" type="presOf" srcId="{BF2D08B5-C5E5-4349-91C6-010F584DEF32}" destId="{27867FED-2682-46C5-B5BF-69039E5BCD78}" srcOrd="0" destOrd="0" presId="urn:microsoft.com/office/officeart/2005/8/layout/hProcess7"/>
    <dgm:cxn modelId="{0FF8FA84-1558-4901-9028-3E53D7701C81}" srcId="{A8A86C16-AEFA-40C3-9575-E793E8C53D2E}" destId="{BB308BCD-70E6-4631-AF82-BDC5D19E5C94}" srcOrd="0" destOrd="0" parTransId="{6C88D837-FB56-4E79-843D-DD8C7F75081E}" sibTransId="{C3596ED7-53F4-4B9C-90C2-F5C321D9C8E0}"/>
    <dgm:cxn modelId="{8CEEF1AE-98CA-46BB-8747-9CAE60974094}" srcId="{2DF31F15-1BAD-4632-BC8E-8F88FB91DC75}" destId="{BF2D08B5-C5E5-4349-91C6-010F584DEF32}" srcOrd="0" destOrd="0" parTransId="{756B05CB-7E85-46E6-AE9F-C404FD7BDF77}" sibTransId="{AB30309E-4B55-4E86-91D6-492E7E8BE5BB}"/>
    <dgm:cxn modelId="{E26E61B0-FC7F-4198-9466-23E8CE85691C}" type="presOf" srcId="{BB308BCD-70E6-4631-AF82-BDC5D19E5C94}" destId="{E55F8978-7BEA-4D55-833A-262EF1B3A1B2}" srcOrd="0" destOrd="0" presId="urn:microsoft.com/office/officeart/2005/8/layout/hProcess7"/>
    <dgm:cxn modelId="{43EFAAB2-616E-4030-8304-A2E248136CD9}" type="presOf" srcId="{E84DF67C-AF7A-4086-B01D-0DC6DB9C4B34}" destId="{9817994E-76D7-4463-B8E0-440340DBC612}" srcOrd="0" destOrd="0" presId="urn:microsoft.com/office/officeart/2005/8/layout/hProcess7"/>
    <dgm:cxn modelId="{B85CF3BE-9C89-4E6D-A541-DD313E02A06F}" type="presOf" srcId="{2DF31F15-1BAD-4632-BC8E-8F88FB91DC75}" destId="{461B9CF4-587E-40A9-B59B-5FB9D9B24EE0}" srcOrd="0" destOrd="0" presId="urn:microsoft.com/office/officeart/2005/8/layout/hProcess7"/>
    <dgm:cxn modelId="{17571DD2-2C63-4916-A0B8-0178D2B60D49}" srcId="{E84DF67C-AF7A-4086-B01D-0DC6DB9C4B34}" destId="{2DF31F15-1BAD-4632-BC8E-8F88FB91DC75}" srcOrd="1" destOrd="0" parTransId="{8AD960FD-5A0D-4BB0-A4BF-AAACEA5053E8}" sibTransId="{41951CB1-07AB-4BCF-8075-445D5BD4B363}"/>
    <dgm:cxn modelId="{F64C1CF5-7D9F-4E5A-892A-E2CECD5025E2}" srcId="{E84DF67C-AF7A-4086-B01D-0DC6DB9C4B34}" destId="{A8A86C16-AEFA-40C3-9575-E793E8C53D2E}" srcOrd="0" destOrd="0" parTransId="{85D080C8-2B33-49ED-8777-0F62DFEF6070}" sibTransId="{58762407-FBB5-42AA-A0A6-FD0A1FBCD248}"/>
    <dgm:cxn modelId="{97381647-4F36-4A66-BD77-3EB8B2129B5E}" type="presParOf" srcId="{9817994E-76D7-4463-B8E0-440340DBC612}" destId="{4A608CDD-F1C6-4E64-8222-1490C46FB345}" srcOrd="0" destOrd="0" presId="urn:microsoft.com/office/officeart/2005/8/layout/hProcess7"/>
    <dgm:cxn modelId="{FA37A2C8-25C1-40E0-8F38-628841B2982A}" type="presParOf" srcId="{4A608CDD-F1C6-4E64-8222-1490C46FB345}" destId="{C79D427C-4DF3-4559-96CF-E3EF069B94DC}" srcOrd="0" destOrd="0" presId="urn:microsoft.com/office/officeart/2005/8/layout/hProcess7"/>
    <dgm:cxn modelId="{FFEF33F6-E138-4B71-8F7B-10A05E127461}" type="presParOf" srcId="{4A608CDD-F1C6-4E64-8222-1490C46FB345}" destId="{4447BF8A-4148-4E23-8CAC-6AEFF7BC1B50}" srcOrd="1" destOrd="0" presId="urn:microsoft.com/office/officeart/2005/8/layout/hProcess7"/>
    <dgm:cxn modelId="{DC9CAD37-17E1-4BBC-BBF6-994623829E80}" type="presParOf" srcId="{4A608CDD-F1C6-4E64-8222-1490C46FB345}" destId="{E55F8978-7BEA-4D55-833A-262EF1B3A1B2}" srcOrd="2" destOrd="0" presId="urn:microsoft.com/office/officeart/2005/8/layout/hProcess7"/>
    <dgm:cxn modelId="{0DEFABF6-58B3-4FD5-9FFE-4AF552173CFA}" type="presParOf" srcId="{9817994E-76D7-4463-B8E0-440340DBC612}" destId="{57C0648E-2291-400F-B20B-D102C2742CCC}" srcOrd="1" destOrd="0" presId="urn:microsoft.com/office/officeart/2005/8/layout/hProcess7"/>
    <dgm:cxn modelId="{AEA38891-DCE2-45BE-B9C4-3BBD792E9112}" type="presParOf" srcId="{9817994E-76D7-4463-B8E0-440340DBC612}" destId="{A182FA59-4E0A-41E8-B3EB-29477232875D}" srcOrd="2" destOrd="0" presId="urn:microsoft.com/office/officeart/2005/8/layout/hProcess7"/>
    <dgm:cxn modelId="{19007606-DC2C-410D-BB73-54E8DECB8370}" type="presParOf" srcId="{A182FA59-4E0A-41E8-B3EB-29477232875D}" destId="{5640FF5D-F079-40C3-8C93-1F5593C5D74C}" srcOrd="0" destOrd="0" presId="urn:microsoft.com/office/officeart/2005/8/layout/hProcess7"/>
    <dgm:cxn modelId="{3D985E12-D0E4-4F59-BD37-2D5616195483}" type="presParOf" srcId="{A182FA59-4E0A-41E8-B3EB-29477232875D}" destId="{4C73CD15-D175-4902-85CE-F4885D9926A6}" srcOrd="1" destOrd="0" presId="urn:microsoft.com/office/officeart/2005/8/layout/hProcess7"/>
    <dgm:cxn modelId="{75018F04-01E3-4370-B3E5-732DC3CCAEC7}" type="presParOf" srcId="{A182FA59-4E0A-41E8-B3EB-29477232875D}" destId="{A5EE2064-714B-4A6F-92EB-90CC2CF7320A}" srcOrd="2" destOrd="0" presId="urn:microsoft.com/office/officeart/2005/8/layout/hProcess7"/>
    <dgm:cxn modelId="{AA29C9DE-4FCF-4E2F-BC61-50AD8A9D96E4}" type="presParOf" srcId="{9817994E-76D7-4463-B8E0-440340DBC612}" destId="{DB2860F2-DE06-4B5D-BA22-AB7874478404}" srcOrd="3" destOrd="0" presId="urn:microsoft.com/office/officeart/2005/8/layout/hProcess7"/>
    <dgm:cxn modelId="{36C7C294-FA0D-44C5-8198-9C0A6A8DA2D8}" type="presParOf" srcId="{9817994E-76D7-4463-B8E0-440340DBC612}" destId="{6D998446-B379-47A8-BC68-40B9E1234AB4}" srcOrd="4" destOrd="0" presId="urn:microsoft.com/office/officeart/2005/8/layout/hProcess7"/>
    <dgm:cxn modelId="{68200254-E03C-4A73-9CF4-4CC4B688A66C}" type="presParOf" srcId="{6D998446-B379-47A8-BC68-40B9E1234AB4}" destId="{461B9CF4-587E-40A9-B59B-5FB9D9B24EE0}" srcOrd="0" destOrd="0" presId="urn:microsoft.com/office/officeart/2005/8/layout/hProcess7"/>
    <dgm:cxn modelId="{A429201D-23F7-4190-A481-5F204202E09E}" type="presParOf" srcId="{6D998446-B379-47A8-BC68-40B9E1234AB4}" destId="{C566DB25-0B57-41DC-9235-F783E5544B9B}" srcOrd="1" destOrd="0" presId="urn:microsoft.com/office/officeart/2005/8/layout/hProcess7"/>
    <dgm:cxn modelId="{3702ED39-49BE-40E5-905D-D3DF38A65167}" type="presParOf" srcId="{6D998446-B379-47A8-BC68-40B9E1234AB4}" destId="{27867FED-2682-46C5-B5BF-69039E5BCD78}" srcOrd="2" destOrd="0" presId="urn:microsoft.com/office/officeart/2005/8/layout/hProcess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D427C-4DF3-4559-96CF-E3EF069B94DC}">
      <dsp:nvSpPr>
        <dsp:cNvPr id="0" name=""/>
        <dsp:cNvSpPr/>
      </dsp:nvSpPr>
      <dsp:spPr>
        <a:xfrm>
          <a:off x="1368" y="0"/>
          <a:ext cx="3484164" cy="2880320"/>
        </a:xfrm>
        <a:prstGeom prst="roundRect">
          <a:avLst>
            <a:gd name="adj" fmla="val 5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30302" rIns="168910" bIns="0" numCol="1" spcCol="1270" anchor="t" anchorCtr="0">
          <a:noAutofit/>
        </a:bodyPr>
        <a:lstStyle/>
        <a:p>
          <a:pPr marL="0" lvl="0" indent="0" algn="r" defTabSz="1689100">
            <a:lnSpc>
              <a:spcPct val="90000"/>
            </a:lnSpc>
            <a:spcBef>
              <a:spcPct val="0"/>
            </a:spcBef>
            <a:spcAft>
              <a:spcPct val="35000"/>
            </a:spcAft>
            <a:buNone/>
          </a:pPr>
          <a:r>
            <a:rPr lang="zh-CN" altLang="en-US" sz="3800" kern="1200" dirty="0"/>
            <a:t>民法通则</a:t>
          </a:r>
        </a:p>
      </dsp:txBody>
      <dsp:txXfrm rot="16200000">
        <a:off x="-831146" y="832514"/>
        <a:ext cx="2361862" cy="696832"/>
      </dsp:txXfrm>
    </dsp:sp>
    <dsp:sp modelId="{E55F8978-7BEA-4D55-833A-262EF1B3A1B2}">
      <dsp:nvSpPr>
        <dsp:cNvPr id="0" name=""/>
        <dsp:cNvSpPr/>
      </dsp:nvSpPr>
      <dsp:spPr>
        <a:xfrm>
          <a:off x="698200" y="0"/>
          <a:ext cx="2595702" cy="2880320"/>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96012" rIns="0" bIns="0" numCol="1" spcCol="1270" anchor="t" anchorCtr="0">
          <a:noAutofit/>
        </a:bodyPr>
        <a:lstStyle/>
        <a:p>
          <a:pPr marL="0" lvl="0" indent="0" algn="l" defTabSz="1244600">
            <a:lnSpc>
              <a:spcPct val="90000"/>
            </a:lnSpc>
            <a:spcBef>
              <a:spcPct val="0"/>
            </a:spcBef>
            <a:spcAft>
              <a:spcPct val="35000"/>
            </a:spcAft>
            <a:buNone/>
          </a:pPr>
          <a:r>
            <a:rPr lang="zh-CN" altLang="en-US" sz="2800" b="1" kern="1200" dirty="0">
              <a:latin typeface="微软雅黑" pitchFamily="34" charset="-122"/>
              <a:ea typeface="微软雅黑" pitchFamily="34" charset="-122"/>
            </a:rPr>
            <a:t>如何推动我国商品经济快速发展，以解决中国人吃饱穿暖的问题</a:t>
          </a:r>
        </a:p>
      </dsp:txBody>
      <dsp:txXfrm>
        <a:off x="698200" y="0"/>
        <a:ext cx="2595702" cy="2880320"/>
      </dsp:txXfrm>
    </dsp:sp>
    <dsp:sp modelId="{461B9CF4-587E-40A9-B59B-5FB9D9B24EE0}">
      <dsp:nvSpPr>
        <dsp:cNvPr id="0" name=""/>
        <dsp:cNvSpPr/>
      </dsp:nvSpPr>
      <dsp:spPr>
        <a:xfrm>
          <a:off x="3608846" y="0"/>
          <a:ext cx="3484164" cy="2880320"/>
        </a:xfrm>
        <a:prstGeom prst="roundRect">
          <a:avLst>
            <a:gd name="adj" fmla="val 5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30302" rIns="168910" bIns="0" numCol="1" spcCol="1270" anchor="t" anchorCtr="0">
          <a:noAutofit/>
        </a:bodyPr>
        <a:lstStyle/>
        <a:p>
          <a:pPr marL="0" lvl="0" indent="0" algn="r" defTabSz="1689100">
            <a:lnSpc>
              <a:spcPct val="90000"/>
            </a:lnSpc>
            <a:spcBef>
              <a:spcPct val="0"/>
            </a:spcBef>
            <a:spcAft>
              <a:spcPct val="35000"/>
            </a:spcAft>
            <a:buNone/>
          </a:pPr>
          <a:r>
            <a:rPr lang="zh-CN" altLang="en-US" sz="3800" kern="1200" dirty="0"/>
            <a:t>民法典</a:t>
          </a:r>
        </a:p>
      </dsp:txBody>
      <dsp:txXfrm rot="16200000">
        <a:off x="2776331" y="832514"/>
        <a:ext cx="2361862" cy="696832"/>
      </dsp:txXfrm>
    </dsp:sp>
    <dsp:sp modelId="{4C73CD15-D175-4902-85CE-F4885D9926A6}">
      <dsp:nvSpPr>
        <dsp:cNvPr id="0" name=""/>
        <dsp:cNvSpPr/>
      </dsp:nvSpPr>
      <dsp:spPr>
        <a:xfrm rot="5400000">
          <a:off x="3413199" y="2208513"/>
          <a:ext cx="423398" cy="522624"/>
        </a:xfrm>
        <a:prstGeom prst="flowChartExtract">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7867FED-2682-46C5-B5BF-69039E5BCD78}">
      <dsp:nvSpPr>
        <dsp:cNvPr id="0" name=""/>
        <dsp:cNvSpPr/>
      </dsp:nvSpPr>
      <dsp:spPr>
        <a:xfrm>
          <a:off x="4305679" y="0"/>
          <a:ext cx="2595702" cy="2880320"/>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96012" rIns="0" bIns="0" numCol="1" spcCol="1270" anchor="t" anchorCtr="0">
          <a:noAutofit/>
        </a:bodyPr>
        <a:lstStyle/>
        <a:p>
          <a:pPr marL="0" lvl="0" indent="0" algn="l" defTabSz="1244600">
            <a:lnSpc>
              <a:spcPct val="90000"/>
            </a:lnSpc>
            <a:spcBef>
              <a:spcPct val="0"/>
            </a:spcBef>
            <a:spcAft>
              <a:spcPct val="35000"/>
            </a:spcAft>
            <a:buNone/>
          </a:pPr>
          <a:r>
            <a:rPr lang="zh-CN" altLang="en-US" sz="2800" b="1" kern="1200" dirty="0">
              <a:latin typeface="微软雅黑" pitchFamily="34" charset="-122"/>
              <a:ea typeface="微软雅黑" pitchFamily="34" charset="-122"/>
            </a:rPr>
            <a:t>如何解决人民日益增长的美好生活需要和不平衡不充分的发展之间的矛盾</a:t>
          </a:r>
        </a:p>
      </dsp:txBody>
      <dsp:txXfrm>
        <a:off x="4305679" y="0"/>
        <a:ext cx="2595702" cy="28803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D427C-4DF3-4559-96CF-E3EF069B94DC}">
      <dsp:nvSpPr>
        <dsp:cNvPr id="0" name=""/>
        <dsp:cNvSpPr/>
      </dsp:nvSpPr>
      <dsp:spPr>
        <a:xfrm>
          <a:off x="1368" y="0"/>
          <a:ext cx="3484164" cy="2880320"/>
        </a:xfrm>
        <a:prstGeom prst="roundRect">
          <a:avLst>
            <a:gd name="adj" fmla="val 5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30302" rIns="168910" bIns="0" numCol="1" spcCol="1270" anchor="t" anchorCtr="0">
          <a:noAutofit/>
        </a:bodyPr>
        <a:lstStyle/>
        <a:p>
          <a:pPr marL="0" lvl="0" indent="0" algn="r" defTabSz="1689100">
            <a:lnSpc>
              <a:spcPct val="90000"/>
            </a:lnSpc>
            <a:spcBef>
              <a:spcPct val="0"/>
            </a:spcBef>
            <a:spcAft>
              <a:spcPct val="35000"/>
            </a:spcAft>
            <a:buNone/>
          </a:pPr>
          <a:r>
            <a:rPr lang="zh-CN" altLang="en-US" sz="3800" kern="1200" dirty="0"/>
            <a:t>民法通则</a:t>
          </a:r>
        </a:p>
      </dsp:txBody>
      <dsp:txXfrm rot="16200000">
        <a:off x="-831146" y="832514"/>
        <a:ext cx="2361862" cy="696832"/>
      </dsp:txXfrm>
    </dsp:sp>
    <dsp:sp modelId="{E55F8978-7BEA-4D55-833A-262EF1B3A1B2}">
      <dsp:nvSpPr>
        <dsp:cNvPr id="0" name=""/>
        <dsp:cNvSpPr/>
      </dsp:nvSpPr>
      <dsp:spPr>
        <a:xfrm>
          <a:off x="698200" y="0"/>
          <a:ext cx="2595702" cy="2880320"/>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96012" rIns="0" bIns="0" numCol="1" spcCol="1270" anchor="t" anchorCtr="0">
          <a:noAutofit/>
        </a:bodyPr>
        <a:lstStyle/>
        <a:p>
          <a:pPr marL="0" lvl="0" indent="0" algn="l" defTabSz="1244600">
            <a:lnSpc>
              <a:spcPct val="90000"/>
            </a:lnSpc>
            <a:spcBef>
              <a:spcPct val="0"/>
            </a:spcBef>
            <a:spcAft>
              <a:spcPct val="35000"/>
            </a:spcAft>
            <a:buNone/>
          </a:pPr>
          <a:r>
            <a:rPr lang="zh-CN" altLang="en-US" sz="2800" b="1" kern="1200" dirty="0">
              <a:latin typeface="微软雅黑" pitchFamily="34" charset="-122"/>
              <a:ea typeface="微软雅黑" pitchFamily="34" charset="-122"/>
            </a:rPr>
            <a:t>农业向工业社会转型</a:t>
          </a:r>
        </a:p>
      </dsp:txBody>
      <dsp:txXfrm>
        <a:off x="698200" y="0"/>
        <a:ext cx="2595702" cy="2880320"/>
      </dsp:txXfrm>
    </dsp:sp>
    <dsp:sp modelId="{461B9CF4-587E-40A9-B59B-5FB9D9B24EE0}">
      <dsp:nvSpPr>
        <dsp:cNvPr id="0" name=""/>
        <dsp:cNvSpPr/>
      </dsp:nvSpPr>
      <dsp:spPr>
        <a:xfrm>
          <a:off x="3608846" y="0"/>
          <a:ext cx="3484164" cy="2880320"/>
        </a:xfrm>
        <a:prstGeom prst="roundRect">
          <a:avLst>
            <a:gd name="adj" fmla="val 5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30302" rIns="168910" bIns="0" numCol="1" spcCol="1270" anchor="t" anchorCtr="0">
          <a:noAutofit/>
        </a:bodyPr>
        <a:lstStyle/>
        <a:p>
          <a:pPr marL="0" lvl="0" indent="0" algn="r" defTabSz="1689100">
            <a:lnSpc>
              <a:spcPct val="90000"/>
            </a:lnSpc>
            <a:spcBef>
              <a:spcPct val="0"/>
            </a:spcBef>
            <a:spcAft>
              <a:spcPct val="35000"/>
            </a:spcAft>
            <a:buNone/>
          </a:pPr>
          <a:r>
            <a:rPr lang="zh-CN" altLang="en-US" sz="3800" kern="1200" dirty="0"/>
            <a:t>民法典</a:t>
          </a:r>
        </a:p>
      </dsp:txBody>
      <dsp:txXfrm rot="16200000">
        <a:off x="2776331" y="832514"/>
        <a:ext cx="2361862" cy="696832"/>
      </dsp:txXfrm>
    </dsp:sp>
    <dsp:sp modelId="{4C73CD15-D175-4902-85CE-F4885D9926A6}">
      <dsp:nvSpPr>
        <dsp:cNvPr id="0" name=""/>
        <dsp:cNvSpPr/>
      </dsp:nvSpPr>
      <dsp:spPr>
        <a:xfrm rot="5400000">
          <a:off x="3413199" y="2208513"/>
          <a:ext cx="423398" cy="522624"/>
        </a:xfrm>
        <a:prstGeom prst="flowChartExtract">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7867FED-2682-46C5-B5BF-69039E5BCD78}">
      <dsp:nvSpPr>
        <dsp:cNvPr id="0" name=""/>
        <dsp:cNvSpPr/>
      </dsp:nvSpPr>
      <dsp:spPr>
        <a:xfrm>
          <a:off x="4305679" y="0"/>
          <a:ext cx="2595702" cy="2880320"/>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96012" rIns="0" bIns="0" numCol="1" spcCol="1270" anchor="t" anchorCtr="0">
          <a:noAutofit/>
        </a:bodyPr>
        <a:lstStyle/>
        <a:p>
          <a:pPr marL="0" lvl="0" indent="0" algn="l" defTabSz="1244600">
            <a:lnSpc>
              <a:spcPct val="90000"/>
            </a:lnSpc>
            <a:spcBef>
              <a:spcPct val="0"/>
            </a:spcBef>
            <a:spcAft>
              <a:spcPct val="35000"/>
            </a:spcAft>
            <a:buNone/>
          </a:pPr>
          <a:r>
            <a:rPr lang="zh-CN" altLang="en-US" sz="2800" b="1" kern="1200" dirty="0">
              <a:latin typeface="微软雅黑" pitchFamily="34" charset="-122"/>
              <a:ea typeface="微软雅黑" pitchFamily="34" charset="-122"/>
            </a:rPr>
            <a:t>工业社会向信息社会转型</a:t>
          </a:r>
        </a:p>
      </dsp:txBody>
      <dsp:txXfrm>
        <a:off x="4305679" y="0"/>
        <a:ext cx="2595702" cy="288032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2020/11/29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98666007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tmp>
</file>

<file path=ppt/media/image13.pn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21.jpe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jp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g>
</file>

<file path=ppt/media/image40.jpeg>
</file>

<file path=ppt/media/image41.jpeg>
</file>

<file path=ppt/media/image42.jpeg>
</file>

<file path=ppt/media/image43.jpg>
</file>

<file path=ppt/media/image44.jpg>
</file>

<file path=ppt/media/image45.jpe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2020/11/29</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35397118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33</a:t>
            </a:fld>
            <a:endParaRPr lang="zh-CN" altLang="en-US"/>
          </a:p>
        </p:txBody>
      </p:sp>
    </p:spTree>
    <p:extLst>
      <p:ext uri="{BB962C8B-B14F-4D97-AF65-F5344CB8AC3E}">
        <p14:creationId xmlns:p14="http://schemas.microsoft.com/office/powerpoint/2010/main" val="24275085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40</a:t>
            </a:fld>
            <a:endParaRPr lang="en-GB"/>
          </a:p>
        </p:txBody>
      </p:sp>
    </p:spTree>
    <p:extLst>
      <p:ext uri="{BB962C8B-B14F-4D97-AF65-F5344CB8AC3E}">
        <p14:creationId xmlns:p14="http://schemas.microsoft.com/office/powerpoint/2010/main" val="26304151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43</a:t>
            </a:fld>
            <a:endParaRPr lang="en-GB"/>
          </a:p>
        </p:txBody>
      </p:sp>
    </p:spTree>
    <p:extLst>
      <p:ext uri="{BB962C8B-B14F-4D97-AF65-F5344CB8AC3E}">
        <p14:creationId xmlns:p14="http://schemas.microsoft.com/office/powerpoint/2010/main" val="31081881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44</a:t>
            </a:fld>
            <a:endParaRPr lang="en-GB"/>
          </a:p>
        </p:txBody>
      </p:sp>
    </p:spTree>
    <p:extLst>
      <p:ext uri="{BB962C8B-B14F-4D97-AF65-F5344CB8AC3E}">
        <p14:creationId xmlns:p14="http://schemas.microsoft.com/office/powerpoint/2010/main" val="31081881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45</a:t>
            </a:fld>
            <a:endParaRPr lang="zh-CN" altLang="en-US"/>
          </a:p>
        </p:txBody>
      </p:sp>
    </p:spTree>
    <p:extLst>
      <p:ext uri="{BB962C8B-B14F-4D97-AF65-F5344CB8AC3E}">
        <p14:creationId xmlns:p14="http://schemas.microsoft.com/office/powerpoint/2010/main" val="24275085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46</a:t>
            </a:fld>
            <a:endParaRPr lang="zh-CN" altLang="en-US"/>
          </a:p>
        </p:txBody>
      </p:sp>
    </p:spTree>
    <p:extLst>
      <p:ext uri="{BB962C8B-B14F-4D97-AF65-F5344CB8AC3E}">
        <p14:creationId xmlns:p14="http://schemas.microsoft.com/office/powerpoint/2010/main" val="35907359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val="3539711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2778227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4</a:t>
            </a:fld>
            <a:endParaRPr lang="zh-CN" altLang="en-US"/>
          </a:p>
        </p:txBody>
      </p:sp>
    </p:spTree>
    <p:extLst>
      <p:ext uri="{BB962C8B-B14F-4D97-AF65-F5344CB8AC3E}">
        <p14:creationId xmlns:p14="http://schemas.microsoft.com/office/powerpoint/2010/main" val="3219117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pPr/>
              <a:t>5</a:t>
            </a:fld>
            <a:endParaRPr lang="en-US"/>
          </a:p>
        </p:txBody>
      </p:sp>
    </p:spTree>
    <p:extLst>
      <p:ext uri="{BB962C8B-B14F-4D97-AF65-F5344CB8AC3E}">
        <p14:creationId xmlns:p14="http://schemas.microsoft.com/office/powerpoint/2010/main" val="19023111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29</a:t>
            </a:fld>
            <a:endParaRPr lang="zh-CN" altLang="en-US"/>
          </a:p>
        </p:txBody>
      </p:sp>
    </p:spTree>
    <p:extLst>
      <p:ext uri="{BB962C8B-B14F-4D97-AF65-F5344CB8AC3E}">
        <p14:creationId xmlns:p14="http://schemas.microsoft.com/office/powerpoint/2010/main" val="1844161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30</a:t>
            </a:fld>
            <a:endParaRPr lang="zh-CN" altLang="en-US"/>
          </a:p>
        </p:txBody>
      </p:sp>
    </p:spTree>
    <p:extLst>
      <p:ext uri="{BB962C8B-B14F-4D97-AF65-F5344CB8AC3E}">
        <p14:creationId xmlns:p14="http://schemas.microsoft.com/office/powerpoint/2010/main" val="28511432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31</a:t>
            </a:fld>
            <a:endParaRPr lang="zh-CN" altLang="en-US"/>
          </a:p>
        </p:txBody>
      </p:sp>
    </p:spTree>
    <p:extLst>
      <p:ext uri="{BB962C8B-B14F-4D97-AF65-F5344CB8AC3E}">
        <p14:creationId xmlns:p14="http://schemas.microsoft.com/office/powerpoint/2010/main" val="2427508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32</a:t>
            </a:fld>
            <a:endParaRPr lang="zh-CN" altLang="en-US"/>
          </a:p>
        </p:txBody>
      </p:sp>
    </p:spTree>
    <p:extLst>
      <p:ext uri="{BB962C8B-B14F-4D97-AF65-F5344CB8AC3E}">
        <p14:creationId xmlns:p14="http://schemas.microsoft.com/office/powerpoint/2010/main" val="24275085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t>2020/11/29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E01EE5D-26FB-46D5-A381-ECFB35BF1D34}" type="slidenum">
              <a:rPr lang="zh-CN" altLang="en-US" smtClean="0"/>
              <a:t>‹#›</a:t>
            </a:fld>
            <a:endParaRPr lang="zh-CN" altLang="en-US"/>
          </a:p>
        </p:txBody>
      </p:sp>
    </p:spTree>
    <p:extLst>
      <p:ext uri="{BB962C8B-B14F-4D97-AF65-F5344CB8AC3E}">
        <p14:creationId xmlns:p14="http://schemas.microsoft.com/office/powerpoint/2010/main" val="1933288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82204" y="287967"/>
            <a:ext cx="3172830" cy="1225532"/>
          </a:xfrm>
        </p:spPr>
        <p:txBody>
          <a:bodyPr anchor="b"/>
          <a:lstStyle>
            <a:lvl1pPr algn="l">
              <a:defRPr sz="2100" b="1"/>
            </a:lvl1pPr>
          </a:lstStyle>
          <a:p>
            <a:r>
              <a:rPr lang="en-US"/>
              <a:t>Click to edit Master title style</a:t>
            </a:r>
          </a:p>
        </p:txBody>
      </p:sp>
      <p:sp>
        <p:nvSpPr>
          <p:cNvPr id="3" name="Content Placeholder 2"/>
          <p:cNvSpPr>
            <a:spLocks noGrp="1"/>
          </p:cNvSpPr>
          <p:nvPr>
            <p:ph idx="1"/>
          </p:nvPr>
        </p:nvSpPr>
        <p:spPr>
          <a:xfrm>
            <a:off x="3770560" y="287967"/>
            <a:ext cx="5391299" cy="6172866"/>
          </a:xfrm>
        </p:spPr>
        <p:txBody>
          <a:bodyPr/>
          <a:lstStyle>
            <a:lvl1pPr>
              <a:defRPr sz="3400"/>
            </a:lvl1pPr>
            <a:lvl2pPr>
              <a:defRPr sz="3000"/>
            </a:lvl2pPr>
            <a:lvl3pPr>
              <a:defRPr sz="25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82204" y="1513500"/>
            <a:ext cx="3172830" cy="4947334"/>
          </a:xfrm>
        </p:spPr>
        <p:txBody>
          <a:bodyPr/>
          <a:lstStyle>
            <a:lvl1pPr marL="0" indent="0">
              <a:buNone/>
              <a:defRPr sz="1500"/>
            </a:lvl1pPr>
            <a:lvl2pPr marL="482163" indent="0">
              <a:buNone/>
              <a:defRPr sz="1300"/>
            </a:lvl2pPr>
            <a:lvl3pPr marL="964326" indent="0">
              <a:buNone/>
              <a:defRPr sz="1100"/>
            </a:lvl3pPr>
            <a:lvl4pPr marL="1446489" indent="0">
              <a:buNone/>
              <a:defRPr sz="900"/>
            </a:lvl4pPr>
            <a:lvl5pPr marL="1928652" indent="0">
              <a:buNone/>
              <a:defRPr sz="900"/>
            </a:lvl5pPr>
            <a:lvl6pPr marL="2410816" indent="0">
              <a:buNone/>
              <a:defRPr sz="900"/>
            </a:lvl6pPr>
            <a:lvl7pPr marL="2892979" indent="0">
              <a:buNone/>
              <a:defRPr sz="900"/>
            </a:lvl7pPr>
            <a:lvl8pPr marL="3375142" indent="0">
              <a:buNone/>
              <a:defRPr sz="900"/>
            </a:lvl8pPr>
            <a:lvl9pPr marL="3857305"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32588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90303" y="5062855"/>
            <a:ext cx="5786438" cy="597699"/>
          </a:xfrm>
        </p:spPr>
        <p:txBody>
          <a:bodyPr anchor="b"/>
          <a:lstStyle>
            <a:lvl1pPr algn="l">
              <a:defRPr sz="2100" b="1"/>
            </a:lvl1pPr>
          </a:lstStyle>
          <a:p>
            <a:r>
              <a:rPr lang="en-US"/>
              <a:t>Click to edit Master title style</a:t>
            </a:r>
          </a:p>
        </p:txBody>
      </p:sp>
      <p:sp>
        <p:nvSpPr>
          <p:cNvPr id="3" name="Picture Placeholder 2"/>
          <p:cNvSpPr>
            <a:spLocks noGrp="1"/>
          </p:cNvSpPr>
          <p:nvPr>
            <p:ph type="pic" idx="1"/>
          </p:nvPr>
        </p:nvSpPr>
        <p:spPr>
          <a:xfrm>
            <a:off x="1890303" y="646251"/>
            <a:ext cx="5786438" cy="4339590"/>
          </a:xfrm>
        </p:spPr>
        <p:txBody>
          <a:bodyPr/>
          <a:lstStyle>
            <a:lvl1pPr marL="0" indent="0">
              <a:buNone/>
              <a:defRPr sz="3400"/>
            </a:lvl1pPr>
            <a:lvl2pPr marL="482163" indent="0">
              <a:buNone/>
              <a:defRPr sz="3000"/>
            </a:lvl2pPr>
            <a:lvl3pPr marL="964326" indent="0">
              <a:buNone/>
              <a:defRPr sz="2500"/>
            </a:lvl3pPr>
            <a:lvl4pPr marL="1446489" indent="0">
              <a:buNone/>
              <a:defRPr sz="2100"/>
            </a:lvl4pPr>
            <a:lvl5pPr marL="1928652" indent="0">
              <a:buNone/>
              <a:defRPr sz="2100"/>
            </a:lvl5pPr>
            <a:lvl6pPr marL="2410816" indent="0">
              <a:buNone/>
              <a:defRPr sz="2100"/>
            </a:lvl6pPr>
            <a:lvl7pPr marL="2892979" indent="0">
              <a:buNone/>
              <a:defRPr sz="2100"/>
            </a:lvl7pPr>
            <a:lvl8pPr marL="3375142" indent="0">
              <a:buNone/>
              <a:defRPr sz="2100"/>
            </a:lvl8pPr>
            <a:lvl9pPr marL="3857305" indent="0">
              <a:buNone/>
              <a:defRPr sz="2100"/>
            </a:lvl9pPr>
          </a:lstStyle>
          <a:p>
            <a:endParaRPr lang="en-US"/>
          </a:p>
        </p:txBody>
      </p:sp>
      <p:sp>
        <p:nvSpPr>
          <p:cNvPr id="4" name="Text Placeholder 3"/>
          <p:cNvSpPr>
            <a:spLocks noGrp="1"/>
          </p:cNvSpPr>
          <p:nvPr>
            <p:ph type="body" sz="half" idx="2"/>
          </p:nvPr>
        </p:nvSpPr>
        <p:spPr>
          <a:xfrm>
            <a:off x="1890303" y="5660554"/>
            <a:ext cx="5786438" cy="848831"/>
          </a:xfrm>
        </p:spPr>
        <p:txBody>
          <a:bodyPr/>
          <a:lstStyle>
            <a:lvl1pPr marL="0" indent="0">
              <a:buNone/>
              <a:defRPr sz="1500"/>
            </a:lvl1pPr>
            <a:lvl2pPr marL="482163" indent="0">
              <a:buNone/>
              <a:defRPr sz="1300"/>
            </a:lvl2pPr>
            <a:lvl3pPr marL="964326" indent="0">
              <a:buNone/>
              <a:defRPr sz="1100"/>
            </a:lvl3pPr>
            <a:lvl4pPr marL="1446489" indent="0">
              <a:buNone/>
              <a:defRPr sz="900"/>
            </a:lvl4pPr>
            <a:lvl5pPr marL="1928652" indent="0">
              <a:buNone/>
              <a:defRPr sz="900"/>
            </a:lvl5pPr>
            <a:lvl6pPr marL="2410816" indent="0">
              <a:buNone/>
              <a:defRPr sz="900"/>
            </a:lvl6pPr>
            <a:lvl7pPr marL="2892979" indent="0">
              <a:buNone/>
              <a:defRPr sz="900"/>
            </a:lvl7pPr>
            <a:lvl8pPr marL="3375142" indent="0">
              <a:buNone/>
              <a:defRPr sz="900"/>
            </a:lvl8pPr>
            <a:lvl9pPr marL="3857305"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467345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006170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91945" y="289642"/>
            <a:ext cx="2169914" cy="617119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82203" y="289642"/>
            <a:ext cx="6349008" cy="617119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39441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r>
              <a:rPr lang="zh-CN" altLang="en-US"/>
              <a:t>五 河 供 电 公 司 调 度 班 </a:t>
            </a:r>
            <a:r>
              <a:rPr lang="en-US" altLang="zh-CN"/>
              <a:t>QC </a:t>
            </a:r>
            <a:r>
              <a:rPr lang="zh-CN" altLang="en-US"/>
              <a:t>小 组</a:t>
            </a:r>
          </a:p>
        </p:txBody>
      </p:sp>
      <p:sp>
        <p:nvSpPr>
          <p:cNvPr id="6" name="Rectangle 6"/>
          <p:cNvSpPr>
            <a:spLocks noGrp="1" noChangeArrowheads="1"/>
          </p:cNvSpPr>
          <p:nvPr>
            <p:ph type="sldNum" sz="quarter" idx="12"/>
          </p:nvPr>
        </p:nvSpPr>
        <p:spPr>
          <a:ln/>
        </p:spPr>
        <p:txBody>
          <a:bodyPr/>
          <a:lstStyle>
            <a:lvl1pPr>
              <a:defRPr/>
            </a:lvl1pPr>
          </a:lstStyle>
          <a:p>
            <a:pPr>
              <a:defRPr/>
            </a:pPr>
            <a:fld id="{D880BA91-3C02-4C6E-A28A-695C2F291127}" type="slidenum">
              <a:rPr lang="zh-CN" altLang="en-US"/>
              <a:pPr>
                <a:defRPr/>
              </a:pPr>
              <a:t>‹#›</a:t>
            </a:fld>
            <a:endParaRPr lang="en-US" altLang="zh-CN"/>
          </a:p>
        </p:txBody>
      </p:sp>
    </p:spTree>
    <p:extLst>
      <p:ext uri="{BB962C8B-B14F-4D97-AF65-F5344CB8AC3E}">
        <p14:creationId xmlns:p14="http://schemas.microsoft.com/office/powerpoint/2010/main" val="1007297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23305" y="2246810"/>
            <a:ext cx="8197453" cy="1550332"/>
          </a:xfrm>
        </p:spPr>
        <p:txBody>
          <a:bodyPr/>
          <a:lstStyle/>
          <a:p>
            <a:r>
              <a:rPr lang="en-US"/>
              <a:t>Click to edit Master title style</a:t>
            </a:r>
          </a:p>
        </p:txBody>
      </p:sp>
      <p:sp>
        <p:nvSpPr>
          <p:cNvPr id="3" name="Subtitle 2"/>
          <p:cNvSpPr>
            <a:spLocks noGrp="1"/>
          </p:cNvSpPr>
          <p:nvPr>
            <p:ph type="subTitle" idx="1"/>
          </p:nvPr>
        </p:nvSpPr>
        <p:spPr>
          <a:xfrm>
            <a:off x="1446609" y="4098502"/>
            <a:ext cx="6750844" cy="1848344"/>
          </a:xfrm>
        </p:spPr>
        <p:txBody>
          <a:bodyPr/>
          <a:lstStyle>
            <a:lvl1pPr marL="0" indent="0" algn="ctr">
              <a:buNone/>
              <a:defRPr>
                <a:solidFill>
                  <a:schemeClr val="tx1">
                    <a:tint val="75000"/>
                  </a:schemeClr>
                </a:solidFill>
              </a:defRPr>
            </a:lvl1pPr>
            <a:lvl2pPr marL="482163" indent="0" algn="ctr">
              <a:buNone/>
              <a:defRPr>
                <a:solidFill>
                  <a:schemeClr val="tx1">
                    <a:tint val="75000"/>
                  </a:schemeClr>
                </a:solidFill>
              </a:defRPr>
            </a:lvl2pPr>
            <a:lvl3pPr marL="964326" indent="0" algn="ctr">
              <a:buNone/>
              <a:defRPr>
                <a:solidFill>
                  <a:schemeClr val="tx1">
                    <a:tint val="75000"/>
                  </a:schemeClr>
                </a:solidFill>
              </a:defRPr>
            </a:lvl3pPr>
            <a:lvl4pPr marL="1446489" indent="0" algn="ctr">
              <a:buNone/>
              <a:defRPr>
                <a:solidFill>
                  <a:schemeClr val="tx1">
                    <a:tint val="75000"/>
                  </a:schemeClr>
                </a:solidFill>
              </a:defRPr>
            </a:lvl4pPr>
            <a:lvl5pPr marL="1928652" indent="0" algn="ctr">
              <a:buNone/>
              <a:defRPr>
                <a:solidFill>
                  <a:schemeClr val="tx1">
                    <a:tint val="75000"/>
                  </a:schemeClr>
                </a:solidFill>
              </a:defRPr>
            </a:lvl5pPr>
            <a:lvl6pPr marL="2410816" indent="0" algn="ctr">
              <a:buNone/>
              <a:defRPr>
                <a:solidFill>
                  <a:schemeClr val="tx1">
                    <a:tint val="75000"/>
                  </a:schemeClr>
                </a:solidFill>
              </a:defRPr>
            </a:lvl6pPr>
            <a:lvl7pPr marL="2892979" indent="0" algn="ctr">
              <a:buNone/>
              <a:defRPr>
                <a:solidFill>
                  <a:schemeClr val="tx1">
                    <a:tint val="75000"/>
                  </a:schemeClr>
                </a:solidFill>
              </a:defRPr>
            </a:lvl7pPr>
            <a:lvl8pPr marL="3375142" indent="0" algn="ctr">
              <a:buNone/>
              <a:defRPr>
                <a:solidFill>
                  <a:schemeClr val="tx1">
                    <a:tint val="75000"/>
                  </a:schemeClr>
                </a:solidFill>
              </a:defRPr>
            </a:lvl8pPr>
            <a:lvl9pPr marL="385730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0745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04987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1815" y="4647648"/>
            <a:ext cx="8197453" cy="1436485"/>
          </a:xfrm>
        </p:spPr>
        <p:txBody>
          <a:bodyPr anchor="t"/>
          <a:lstStyle>
            <a:lvl1pPr algn="l">
              <a:defRPr sz="4200" b="1" cap="all"/>
            </a:lvl1pPr>
          </a:lstStyle>
          <a:p>
            <a:r>
              <a:rPr lang="en-US"/>
              <a:t>Click to edit Master title style</a:t>
            </a:r>
          </a:p>
        </p:txBody>
      </p:sp>
      <p:sp>
        <p:nvSpPr>
          <p:cNvPr id="3" name="Text Placeholder 2"/>
          <p:cNvSpPr>
            <a:spLocks noGrp="1"/>
          </p:cNvSpPr>
          <p:nvPr>
            <p:ph type="body" idx="1"/>
          </p:nvPr>
        </p:nvSpPr>
        <p:spPr>
          <a:xfrm>
            <a:off x="761815" y="3065506"/>
            <a:ext cx="8197453" cy="1582142"/>
          </a:xfrm>
        </p:spPr>
        <p:txBody>
          <a:bodyPr anchor="b"/>
          <a:lstStyle>
            <a:lvl1pPr marL="0" indent="0">
              <a:buNone/>
              <a:defRPr sz="2100">
                <a:solidFill>
                  <a:schemeClr val="tx1">
                    <a:tint val="75000"/>
                  </a:schemeClr>
                </a:solidFill>
              </a:defRPr>
            </a:lvl1pPr>
            <a:lvl2pPr marL="482163" indent="0">
              <a:buNone/>
              <a:defRPr sz="1900">
                <a:solidFill>
                  <a:schemeClr val="tx1">
                    <a:tint val="75000"/>
                  </a:schemeClr>
                </a:solidFill>
              </a:defRPr>
            </a:lvl2pPr>
            <a:lvl3pPr marL="964326" indent="0">
              <a:buNone/>
              <a:defRPr sz="1700">
                <a:solidFill>
                  <a:schemeClr val="tx1">
                    <a:tint val="75000"/>
                  </a:schemeClr>
                </a:solidFill>
              </a:defRPr>
            </a:lvl3pPr>
            <a:lvl4pPr marL="1446489" indent="0">
              <a:buNone/>
              <a:defRPr sz="1500">
                <a:solidFill>
                  <a:schemeClr val="tx1">
                    <a:tint val="75000"/>
                  </a:schemeClr>
                </a:solidFill>
              </a:defRPr>
            </a:lvl4pPr>
            <a:lvl5pPr marL="1928652" indent="0">
              <a:buNone/>
              <a:defRPr sz="1500">
                <a:solidFill>
                  <a:schemeClr val="tx1">
                    <a:tint val="75000"/>
                  </a:schemeClr>
                </a:solidFill>
              </a:defRPr>
            </a:lvl5pPr>
            <a:lvl6pPr marL="2410816" indent="0">
              <a:buNone/>
              <a:defRPr sz="1500">
                <a:solidFill>
                  <a:schemeClr val="tx1">
                    <a:tint val="75000"/>
                  </a:schemeClr>
                </a:solidFill>
              </a:defRPr>
            </a:lvl6pPr>
            <a:lvl7pPr marL="2892979" indent="0">
              <a:buNone/>
              <a:defRPr sz="1500">
                <a:solidFill>
                  <a:schemeClr val="tx1">
                    <a:tint val="75000"/>
                  </a:schemeClr>
                </a:solidFill>
              </a:defRPr>
            </a:lvl7pPr>
            <a:lvl8pPr marL="3375142" indent="0">
              <a:buNone/>
              <a:defRPr sz="1500">
                <a:solidFill>
                  <a:schemeClr val="tx1">
                    <a:tint val="75000"/>
                  </a:schemeClr>
                </a:solidFill>
              </a:defRPr>
            </a:lvl8pPr>
            <a:lvl9pPr marL="3857305" indent="0">
              <a:buNone/>
              <a:defRPr sz="15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45397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82203" y="1687619"/>
            <a:ext cx="4259461" cy="4773215"/>
          </a:xfrm>
        </p:spPr>
        <p:txBody>
          <a:bodyPr/>
          <a:lstStyle>
            <a:lvl1pPr>
              <a:defRPr sz="30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02398" y="1687619"/>
            <a:ext cx="4259461" cy="4773215"/>
          </a:xfrm>
        </p:spPr>
        <p:txBody>
          <a:bodyPr/>
          <a:lstStyle>
            <a:lvl1pPr>
              <a:defRPr sz="30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806688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82203" y="1618976"/>
            <a:ext cx="4261136" cy="674712"/>
          </a:xfrm>
        </p:spPr>
        <p:txBody>
          <a:bodyPr anchor="b"/>
          <a:lstStyle>
            <a:lvl1pPr marL="0" indent="0">
              <a:buNone/>
              <a:defRPr sz="2500" b="1"/>
            </a:lvl1pPr>
            <a:lvl2pPr marL="482163" indent="0">
              <a:buNone/>
              <a:defRPr sz="2100" b="1"/>
            </a:lvl2pPr>
            <a:lvl3pPr marL="964326" indent="0">
              <a:buNone/>
              <a:defRPr sz="1900" b="1"/>
            </a:lvl3pPr>
            <a:lvl4pPr marL="1446489" indent="0">
              <a:buNone/>
              <a:defRPr sz="1700" b="1"/>
            </a:lvl4pPr>
            <a:lvl5pPr marL="1928652" indent="0">
              <a:buNone/>
              <a:defRPr sz="1700" b="1"/>
            </a:lvl5pPr>
            <a:lvl6pPr marL="2410816" indent="0">
              <a:buNone/>
              <a:defRPr sz="1700" b="1"/>
            </a:lvl6pPr>
            <a:lvl7pPr marL="2892979" indent="0">
              <a:buNone/>
              <a:defRPr sz="1700" b="1"/>
            </a:lvl7pPr>
            <a:lvl8pPr marL="3375142" indent="0">
              <a:buNone/>
              <a:defRPr sz="1700" b="1"/>
            </a:lvl8pPr>
            <a:lvl9pPr marL="3857305" indent="0">
              <a:buNone/>
              <a:defRPr sz="1700" b="1"/>
            </a:lvl9pPr>
          </a:lstStyle>
          <a:p>
            <a:pPr lvl="0"/>
            <a:r>
              <a:rPr lang="en-US"/>
              <a:t>Click to edit Master text styles</a:t>
            </a:r>
          </a:p>
        </p:txBody>
      </p:sp>
      <p:sp>
        <p:nvSpPr>
          <p:cNvPr id="4" name="Content Placeholder 3"/>
          <p:cNvSpPr>
            <a:spLocks noGrp="1"/>
          </p:cNvSpPr>
          <p:nvPr>
            <p:ph sz="half" idx="2"/>
          </p:nvPr>
        </p:nvSpPr>
        <p:spPr>
          <a:xfrm>
            <a:off x="482203" y="2293688"/>
            <a:ext cx="4261136" cy="4167145"/>
          </a:xfrm>
        </p:spPr>
        <p:txBody>
          <a:bodyPr/>
          <a:lstStyle>
            <a:lvl1pPr>
              <a:defRPr sz="25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899050" y="1618976"/>
            <a:ext cx="4262810" cy="674712"/>
          </a:xfrm>
        </p:spPr>
        <p:txBody>
          <a:bodyPr anchor="b"/>
          <a:lstStyle>
            <a:lvl1pPr marL="0" indent="0">
              <a:buNone/>
              <a:defRPr sz="2500" b="1"/>
            </a:lvl1pPr>
            <a:lvl2pPr marL="482163" indent="0">
              <a:buNone/>
              <a:defRPr sz="2100" b="1"/>
            </a:lvl2pPr>
            <a:lvl3pPr marL="964326" indent="0">
              <a:buNone/>
              <a:defRPr sz="1900" b="1"/>
            </a:lvl3pPr>
            <a:lvl4pPr marL="1446489" indent="0">
              <a:buNone/>
              <a:defRPr sz="1700" b="1"/>
            </a:lvl4pPr>
            <a:lvl5pPr marL="1928652" indent="0">
              <a:buNone/>
              <a:defRPr sz="1700" b="1"/>
            </a:lvl5pPr>
            <a:lvl6pPr marL="2410816" indent="0">
              <a:buNone/>
              <a:defRPr sz="1700" b="1"/>
            </a:lvl6pPr>
            <a:lvl7pPr marL="2892979" indent="0">
              <a:buNone/>
              <a:defRPr sz="1700" b="1"/>
            </a:lvl7pPr>
            <a:lvl8pPr marL="3375142" indent="0">
              <a:buNone/>
              <a:defRPr sz="1700" b="1"/>
            </a:lvl8pPr>
            <a:lvl9pPr marL="3857305" indent="0">
              <a:buNone/>
              <a:defRPr sz="1700" b="1"/>
            </a:lvl9pPr>
          </a:lstStyle>
          <a:p>
            <a:pPr lvl="0"/>
            <a:r>
              <a:rPr lang="en-US"/>
              <a:t>Click to edit Master text styles</a:t>
            </a:r>
          </a:p>
        </p:txBody>
      </p:sp>
      <p:sp>
        <p:nvSpPr>
          <p:cNvPr id="6" name="Content Placeholder 5"/>
          <p:cNvSpPr>
            <a:spLocks noGrp="1"/>
          </p:cNvSpPr>
          <p:nvPr>
            <p:ph sz="quarter" idx="4"/>
          </p:nvPr>
        </p:nvSpPr>
        <p:spPr>
          <a:xfrm>
            <a:off x="4899050" y="2293688"/>
            <a:ext cx="4262810" cy="4167145"/>
          </a:xfrm>
        </p:spPr>
        <p:txBody>
          <a:bodyPr/>
          <a:lstStyle>
            <a:lvl1pPr>
              <a:defRPr sz="25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41892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921667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solidFill>
                  <a:prstClr val="black">
                    <a:tint val="75000"/>
                  </a:prstClr>
                </a:solidFill>
              </a:rPr>
              <a:pPr/>
              <a:t>11/29/20</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422382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t>2020/11/29</a:t>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t>‹#›</a:t>
            </a:fld>
            <a:endParaRPr lang="zh-CN" altLang="en-US"/>
          </a:p>
        </p:txBody>
      </p:sp>
      <p:sp>
        <p:nvSpPr>
          <p:cNvPr id="7" name="矩形 6"/>
          <p:cNvSpPr/>
          <p:nvPr userDrawn="1"/>
        </p:nvSpPr>
        <p:spPr>
          <a:xfrm>
            <a:off x="0" y="0"/>
            <a:ext cx="12858397" cy="7232650"/>
          </a:xfrm>
          <a:prstGeom prst="rect">
            <a:avLst/>
          </a:prstGeom>
          <a:gradFill flip="none" rotWithShape="1">
            <a:gsLst>
              <a:gs pos="0">
                <a:schemeClr val="bg1">
                  <a:lumMod val="95000"/>
                </a:schemeClr>
              </a:gs>
              <a:gs pos="26000">
                <a:schemeClr val="bg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85056897"/>
      </p:ext>
    </p:extLst>
  </p:cSld>
  <p:clrMap bg1="lt1" tx1="dk1" bg2="lt2" tx2="dk2" accent1="accent1" accent2="accent2" accent3="accent3" accent4="accent4" accent5="accent5" accent6="accent6" hlink="hlink" folHlink="folHlink"/>
  <p:sldLayoutIdLst>
    <p:sldLayoutId id="2147483704" r:id="rId1"/>
    <p:sldLayoutId id="214748370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2203" y="289641"/>
            <a:ext cx="8679656" cy="1205442"/>
          </a:xfrm>
          <a:prstGeom prst="rect">
            <a:avLst/>
          </a:prstGeom>
        </p:spPr>
        <p:txBody>
          <a:bodyPr vert="horz" lIns="96433" tIns="48216" rIns="96433" bIns="48216" rtlCol="0" anchor="ctr">
            <a:normAutofit/>
          </a:bodyPr>
          <a:lstStyle/>
          <a:p>
            <a:r>
              <a:rPr lang="en-US"/>
              <a:t>Click to edit Master title style</a:t>
            </a:r>
          </a:p>
        </p:txBody>
      </p:sp>
      <p:sp>
        <p:nvSpPr>
          <p:cNvPr id="3" name="Text Placeholder 2"/>
          <p:cNvSpPr>
            <a:spLocks noGrp="1"/>
          </p:cNvSpPr>
          <p:nvPr>
            <p:ph type="body" idx="1"/>
          </p:nvPr>
        </p:nvSpPr>
        <p:spPr>
          <a:xfrm>
            <a:off x="482203" y="1687619"/>
            <a:ext cx="8679656" cy="4773215"/>
          </a:xfrm>
          <a:prstGeom prst="rect">
            <a:avLst/>
          </a:prstGeom>
        </p:spPr>
        <p:txBody>
          <a:bodyPr vert="horz" lIns="96433" tIns="48216" rIns="96433" bIns="4821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82203" y="6703595"/>
            <a:ext cx="2250281" cy="385072"/>
          </a:xfrm>
          <a:prstGeom prst="rect">
            <a:avLst/>
          </a:prstGeom>
        </p:spPr>
        <p:txBody>
          <a:bodyPr vert="horz" lIns="96433" tIns="48216" rIns="96433" bIns="48216" rtlCol="0" anchor="ctr"/>
          <a:lstStyle>
            <a:lvl1pPr algn="l">
              <a:defRPr sz="1300">
                <a:solidFill>
                  <a:schemeClr val="tx1">
                    <a:tint val="75000"/>
                  </a:schemeClr>
                </a:solidFill>
              </a:defRPr>
            </a:lvl1pPr>
          </a:lstStyle>
          <a:p>
            <a:pPr defTabSz="964326" fontAlgn="auto">
              <a:spcBef>
                <a:spcPts val="0"/>
              </a:spcBef>
              <a:spcAft>
                <a:spcPts val="0"/>
              </a:spcAft>
            </a:pPr>
            <a:fld id="{1D8BD707-D9CF-40AE-B4C6-C98DA3205C09}" type="datetimeFigureOut">
              <a:rPr lang="en-US" smtClean="0">
                <a:solidFill>
                  <a:prstClr val="black">
                    <a:tint val="75000"/>
                  </a:prstClr>
                </a:solidFill>
                <a:latin typeface="Calibri"/>
                <a:ea typeface="+mn-ea"/>
              </a:rPr>
              <a:pPr defTabSz="964326" fontAlgn="auto">
                <a:spcBef>
                  <a:spcPts val="0"/>
                </a:spcBef>
                <a:spcAft>
                  <a:spcPts val="0"/>
                </a:spcAft>
              </a:pPr>
              <a:t>11/29/20</a:t>
            </a:fld>
            <a:endParaRPr lang="en-US">
              <a:solidFill>
                <a:prstClr val="black">
                  <a:tint val="75000"/>
                </a:prstClr>
              </a:solidFill>
              <a:latin typeface="Calibri"/>
              <a:ea typeface="+mn-ea"/>
            </a:endParaRPr>
          </a:p>
        </p:txBody>
      </p:sp>
      <p:sp>
        <p:nvSpPr>
          <p:cNvPr id="5" name="Footer Placeholder 4"/>
          <p:cNvSpPr>
            <a:spLocks noGrp="1"/>
          </p:cNvSpPr>
          <p:nvPr>
            <p:ph type="ftr" sz="quarter" idx="3"/>
          </p:nvPr>
        </p:nvSpPr>
        <p:spPr>
          <a:xfrm>
            <a:off x="3295055" y="6703595"/>
            <a:ext cx="3053953" cy="385072"/>
          </a:xfrm>
          <a:prstGeom prst="rect">
            <a:avLst/>
          </a:prstGeom>
        </p:spPr>
        <p:txBody>
          <a:bodyPr vert="horz" lIns="96433" tIns="48216" rIns="96433" bIns="48216" rtlCol="0" anchor="ctr"/>
          <a:lstStyle>
            <a:lvl1pPr algn="ctr">
              <a:defRPr sz="1300">
                <a:solidFill>
                  <a:schemeClr val="tx1">
                    <a:tint val="75000"/>
                  </a:schemeClr>
                </a:solidFill>
              </a:defRPr>
            </a:lvl1pPr>
          </a:lstStyle>
          <a:p>
            <a:pPr defTabSz="964326" fontAlgn="auto">
              <a:spcBef>
                <a:spcPts val="0"/>
              </a:spcBef>
              <a:spcAft>
                <a:spcPts val="0"/>
              </a:spcAft>
            </a:pPr>
            <a:endParaRPr lang="en-US">
              <a:solidFill>
                <a:prstClr val="black">
                  <a:tint val="75000"/>
                </a:prstClr>
              </a:solidFill>
              <a:latin typeface="Calibri"/>
              <a:ea typeface="+mn-ea"/>
            </a:endParaRPr>
          </a:p>
        </p:txBody>
      </p:sp>
      <p:sp>
        <p:nvSpPr>
          <p:cNvPr id="6" name="Slide Number Placeholder 5"/>
          <p:cNvSpPr>
            <a:spLocks noGrp="1"/>
          </p:cNvSpPr>
          <p:nvPr>
            <p:ph type="sldNum" sz="quarter" idx="4"/>
          </p:nvPr>
        </p:nvSpPr>
        <p:spPr>
          <a:xfrm>
            <a:off x="6911578" y="6703595"/>
            <a:ext cx="2250281" cy="385072"/>
          </a:xfrm>
          <a:prstGeom prst="rect">
            <a:avLst/>
          </a:prstGeom>
        </p:spPr>
        <p:txBody>
          <a:bodyPr vert="horz" lIns="96433" tIns="48216" rIns="96433" bIns="48216" rtlCol="0" anchor="ctr"/>
          <a:lstStyle>
            <a:lvl1pPr algn="r">
              <a:defRPr sz="1300">
                <a:solidFill>
                  <a:schemeClr val="tx1">
                    <a:tint val="75000"/>
                  </a:schemeClr>
                </a:solidFill>
              </a:defRPr>
            </a:lvl1pPr>
          </a:lstStyle>
          <a:p>
            <a:pPr defTabSz="964326" fontAlgn="auto">
              <a:spcBef>
                <a:spcPts val="0"/>
              </a:spcBef>
              <a:spcAft>
                <a:spcPts val="0"/>
              </a:spcAft>
            </a:pPr>
            <a:fld id="{B6F15528-21DE-4FAA-801E-634DDDAF4B2B}" type="slidenum">
              <a:rPr lang="en-US" smtClean="0">
                <a:solidFill>
                  <a:prstClr val="black">
                    <a:tint val="75000"/>
                  </a:prstClr>
                </a:solidFill>
                <a:latin typeface="Calibri"/>
                <a:ea typeface="+mn-ea"/>
              </a:rPr>
              <a:pPr defTabSz="964326" fontAlgn="auto">
                <a:spcBef>
                  <a:spcPts val="0"/>
                </a:spcBef>
                <a:spcAft>
                  <a:spcPts val="0"/>
                </a:spcAft>
              </a:pPr>
              <a:t>‹#›</a:t>
            </a:fld>
            <a:endParaRPr lang="en-US">
              <a:solidFill>
                <a:prstClr val="black">
                  <a:tint val="75000"/>
                </a:prstClr>
              </a:solidFill>
              <a:latin typeface="Calibri"/>
              <a:ea typeface="+mn-ea"/>
            </a:endParaRPr>
          </a:p>
        </p:txBody>
      </p:sp>
    </p:spTree>
    <p:extLst>
      <p:ext uri="{BB962C8B-B14F-4D97-AF65-F5344CB8AC3E}">
        <p14:creationId xmlns:p14="http://schemas.microsoft.com/office/powerpoint/2010/main" val="251121226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64326" rtl="0" eaLnBrk="1" latinLnBrk="0" hangingPunct="1">
        <a:spcBef>
          <a:spcPct val="0"/>
        </a:spcBef>
        <a:buNone/>
        <a:defRPr sz="4600" kern="1200">
          <a:solidFill>
            <a:schemeClr val="tx1"/>
          </a:solidFill>
          <a:latin typeface="+mj-lt"/>
          <a:ea typeface="+mj-ea"/>
          <a:cs typeface="+mj-cs"/>
        </a:defRPr>
      </a:lvl1pPr>
    </p:titleStyle>
    <p:bodyStyle>
      <a:lvl1pPr marL="361622" indent="-361622" algn="l" defTabSz="964326" rtl="0" eaLnBrk="1" latinLnBrk="0" hangingPunct="1">
        <a:spcBef>
          <a:spcPct val="20000"/>
        </a:spcBef>
        <a:buFont typeface="Arial" pitchFamily="34" charset="0"/>
        <a:buChar char="•"/>
        <a:defRPr sz="3400" kern="1200">
          <a:solidFill>
            <a:schemeClr val="tx1"/>
          </a:solidFill>
          <a:latin typeface="+mn-lt"/>
          <a:ea typeface="+mn-ea"/>
          <a:cs typeface="+mn-cs"/>
        </a:defRPr>
      </a:lvl1pPr>
      <a:lvl2pPr marL="783515" indent="-301352" algn="l" defTabSz="964326" rtl="0" eaLnBrk="1" latinLnBrk="0" hangingPunct="1">
        <a:spcBef>
          <a:spcPct val="20000"/>
        </a:spcBef>
        <a:buFont typeface="Arial" pitchFamily="34" charset="0"/>
        <a:buChar char="–"/>
        <a:defRPr sz="3000" kern="1200">
          <a:solidFill>
            <a:schemeClr val="tx1"/>
          </a:solidFill>
          <a:latin typeface="+mn-lt"/>
          <a:ea typeface="+mn-ea"/>
          <a:cs typeface="+mn-cs"/>
        </a:defRPr>
      </a:lvl2pPr>
      <a:lvl3pPr marL="1205408" indent="-241082" algn="l" defTabSz="964326" rtl="0" eaLnBrk="1" latinLnBrk="0" hangingPunct="1">
        <a:spcBef>
          <a:spcPct val="20000"/>
        </a:spcBef>
        <a:buFont typeface="Arial" pitchFamily="34" charset="0"/>
        <a:buChar char="•"/>
        <a:defRPr sz="2500" kern="1200">
          <a:solidFill>
            <a:schemeClr val="tx1"/>
          </a:solidFill>
          <a:latin typeface="+mn-lt"/>
          <a:ea typeface="+mn-ea"/>
          <a:cs typeface="+mn-cs"/>
        </a:defRPr>
      </a:lvl3pPr>
      <a:lvl4pPr marL="1687571" indent="-241082" algn="l" defTabSz="964326" rtl="0" eaLnBrk="1" latinLnBrk="0" hangingPunct="1">
        <a:spcBef>
          <a:spcPct val="20000"/>
        </a:spcBef>
        <a:buFont typeface="Arial" pitchFamily="34" charset="0"/>
        <a:buChar char="–"/>
        <a:defRPr sz="2100" kern="1200">
          <a:solidFill>
            <a:schemeClr val="tx1"/>
          </a:solidFill>
          <a:latin typeface="+mn-lt"/>
          <a:ea typeface="+mn-ea"/>
          <a:cs typeface="+mn-cs"/>
        </a:defRPr>
      </a:lvl4pPr>
      <a:lvl5pPr marL="2169734" indent="-241082" algn="l" defTabSz="964326" rtl="0" eaLnBrk="1" latinLnBrk="0" hangingPunct="1">
        <a:spcBef>
          <a:spcPct val="20000"/>
        </a:spcBef>
        <a:buFont typeface="Arial" pitchFamily="34" charset="0"/>
        <a:buChar char="»"/>
        <a:defRPr sz="2100" kern="1200">
          <a:solidFill>
            <a:schemeClr val="tx1"/>
          </a:solidFill>
          <a:latin typeface="+mn-lt"/>
          <a:ea typeface="+mn-ea"/>
          <a:cs typeface="+mn-cs"/>
        </a:defRPr>
      </a:lvl5pPr>
      <a:lvl6pPr marL="2651897" indent="-241082" algn="l" defTabSz="964326" rtl="0" eaLnBrk="1" latinLnBrk="0" hangingPunct="1">
        <a:spcBef>
          <a:spcPct val="20000"/>
        </a:spcBef>
        <a:buFont typeface="Arial" pitchFamily="34" charset="0"/>
        <a:buChar char="•"/>
        <a:defRPr sz="2100" kern="1200">
          <a:solidFill>
            <a:schemeClr val="tx1"/>
          </a:solidFill>
          <a:latin typeface="+mn-lt"/>
          <a:ea typeface="+mn-ea"/>
          <a:cs typeface="+mn-cs"/>
        </a:defRPr>
      </a:lvl6pPr>
      <a:lvl7pPr marL="3134060" indent="-241082" algn="l" defTabSz="964326" rtl="0" eaLnBrk="1" latinLnBrk="0" hangingPunct="1">
        <a:spcBef>
          <a:spcPct val="20000"/>
        </a:spcBef>
        <a:buFont typeface="Arial" pitchFamily="34" charset="0"/>
        <a:buChar char="•"/>
        <a:defRPr sz="2100" kern="1200">
          <a:solidFill>
            <a:schemeClr val="tx1"/>
          </a:solidFill>
          <a:latin typeface="+mn-lt"/>
          <a:ea typeface="+mn-ea"/>
          <a:cs typeface="+mn-cs"/>
        </a:defRPr>
      </a:lvl7pPr>
      <a:lvl8pPr marL="3616223" indent="-241082" algn="l" defTabSz="964326" rtl="0" eaLnBrk="1" latinLnBrk="0" hangingPunct="1">
        <a:spcBef>
          <a:spcPct val="20000"/>
        </a:spcBef>
        <a:buFont typeface="Arial" pitchFamily="34" charset="0"/>
        <a:buChar char="•"/>
        <a:defRPr sz="2100" kern="1200">
          <a:solidFill>
            <a:schemeClr val="tx1"/>
          </a:solidFill>
          <a:latin typeface="+mn-lt"/>
          <a:ea typeface="+mn-ea"/>
          <a:cs typeface="+mn-cs"/>
        </a:defRPr>
      </a:lvl8pPr>
      <a:lvl9pPr marL="4098387" indent="-241082" algn="l" defTabSz="964326" rtl="0" eaLnBrk="1" latinLnBrk="0" hangingPunct="1">
        <a:spcBef>
          <a:spcPct val="20000"/>
        </a:spcBef>
        <a:buFont typeface="Arial" pitchFamily="34" charset="0"/>
        <a:buChar char="•"/>
        <a:defRPr sz="2100" kern="1200">
          <a:solidFill>
            <a:schemeClr val="tx1"/>
          </a:solidFill>
          <a:latin typeface="+mn-lt"/>
          <a:ea typeface="+mn-ea"/>
          <a:cs typeface="+mn-cs"/>
        </a:defRPr>
      </a:lvl9pPr>
    </p:bodyStyle>
    <p:otherStyle>
      <a:defPPr>
        <a:defRPr lang="en-US"/>
      </a:defPPr>
      <a:lvl1pPr marL="0" algn="l" defTabSz="964326" rtl="0" eaLnBrk="1" latinLnBrk="0" hangingPunct="1">
        <a:defRPr sz="1900" kern="1200">
          <a:solidFill>
            <a:schemeClr val="tx1"/>
          </a:solidFill>
          <a:latin typeface="+mn-lt"/>
          <a:ea typeface="+mn-ea"/>
          <a:cs typeface="+mn-cs"/>
        </a:defRPr>
      </a:lvl1pPr>
      <a:lvl2pPr marL="482163" algn="l" defTabSz="964326" rtl="0" eaLnBrk="1" latinLnBrk="0" hangingPunct="1">
        <a:defRPr sz="1900" kern="1200">
          <a:solidFill>
            <a:schemeClr val="tx1"/>
          </a:solidFill>
          <a:latin typeface="+mn-lt"/>
          <a:ea typeface="+mn-ea"/>
          <a:cs typeface="+mn-cs"/>
        </a:defRPr>
      </a:lvl2pPr>
      <a:lvl3pPr marL="964326" algn="l" defTabSz="964326" rtl="0" eaLnBrk="1" latinLnBrk="0" hangingPunct="1">
        <a:defRPr sz="1900" kern="1200">
          <a:solidFill>
            <a:schemeClr val="tx1"/>
          </a:solidFill>
          <a:latin typeface="+mn-lt"/>
          <a:ea typeface="+mn-ea"/>
          <a:cs typeface="+mn-cs"/>
        </a:defRPr>
      </a:lvl3pPr>
      <a:lvl4pPr marL="1446489" algn="l" defTabSz="964326" rtl="0" eaLnBrk="1" latinLnBrk="0" hangingPunct="1">
        <a:defRPr sz="1900" kern="1200">
          <a:solidFill>
            <a:schemeClr val="tx1"/>
          </a:solidFill>
          <a:latin typeface="+mn-lt"/>
          <a:ea typeface="+mn-ea"/>
          <a:cs typeface="+mn-cs"/>
        </a:defRPr>
      </a:lvl4pPr>
      <a:lvl5pPr marL="1928652" algn="l" defTabSz="964326" rtl="0" eaLnBrk="1" latinLnBrk="0" hangingPunct="1">
        <a:defRPr sz="1900" kern="1200">
          <a:solidFill>
            <a:schemeClr val="tx1"/>
          </a:solidFill>
          <a:latin typeface="+mn-lt"/>
          <a:ea typeface="+mn-ea"/>
          <a:cs typeface="+mn-cs"/>
        </a:defRPr>
      </a:lvl5pPr>
      <a:lvl6pPr marL="2410816" algn="l" defTabSz="964326" rtl="0" eaLnBrk="1" latinLnBrk="0" hangingPunct="1">
        <a:defRPr sz="1900" kern="1200">
          <a:solidFill>
            <a:schemeClr val="tx1"/>
          </a:solidFill>
          <a:latin typeface="+mn-lt"/>
          <a:ea typeface="+mn-ea"/>
          <a:cs typeface="+mn-cs"/>
        </a:defRPr>
      </a:lvl6pPr>
      <a:lvl7pPr marL="2892979" algn="l" defTabSz="964326" rtl="0" eaLnBrk="1" latinLnBrk="0" hangingPunct="1">
        <a:defRPr sz="1900" kern="1200">
          <a:solidFill>
            <a:schemeClr val="tx1"/>
          </a:solidFill>
          <a:latin typeface="+mn-lt"/>
          <a:ea typeface="+mn-ea"/>
          <a:cs typeface="+mn-cs"/>
        </a:defRPr>
      </a:lvl7pPr>
      <a:lvl8pPr marL="3375142" algn="l" defTabSz="964326" rtl="0" eaLnBrk="1" latinLnBrk="0" hangingPunct="1">
        <a:defRPr sz="1900" kern="1200">
          <a:solidFill>
            <a:schemeClr val="tx1"/>
          </a:solidFill>
          <a:latin typeface="+mn-lt"/>
          <a:ea typeface="+mn-ea"/>
          <a:cs typeface="+mn-cs"/>
        </a:defRPr>
      </a:lvl8pPr>
      <a:lvl9pPr marL="3857305" algn="l" defTabSz="964326"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31.jpg"/><Relationship Id="rId5" Type="http://schemas.openxmlformats.org/officeDocument/2006/relationships/notesSlide" Target="../notesSlides/notesSlide6.xml"/><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10" Type="http://schemas.openxmlformats.org/officeDocument/2006/relationships/notesSlide" Target="../notesSlides/notesSlide3.xml"/><Relationship Id="rId4" Type="http://schemas.openxmlformats.org/officeDocument/2006/relationships/tags" Target="../tags/tag5.xml"/><Relationship Id="rId9"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39.jpeg"/><Relationship Id="rId3" Type="http://schemas.openxmlformats.org/officeDocument/2006/relationships/image" Target="../media/image34.jpeg"/><Relationship Id="rId7" Type="http://schemas.openxmlformats.org/officeDocument/2006/relationships/image" Target="../media/image38.jpeg"/><Relationship Id="rId2" Type="http://schemas.openxmlformats.org/officeDocument/2006/relationships/image" Target="../media/image33.jpeg"/><Relationship Id="rId1" Type="http://schemas.openxmlformats.org/officeDocument/2006/relationships/slideLayout" Target="../slideLayouts/slideLayout3.xml"/><Relationship Id="rId6" Type="http://schemas.openxmlformats.org/officeDocument/2006/relationships/image" Target="../media/image37.jpeg"/><Relationship Id="rId11" Type="http://schemas.openxmlformats.org/officeDocument/2006/relationships/image" Target="../media/image42.jpeg"/><Relationship Id="rId5" Type="http://schemas.openxmlformats.org/officeDocument/2006/relationships/image" Target="../media/image36.jpeg"/><Relationship Id="rId10" Type="http://schemas.openxmlformats.org/officeDocument/2006/relationships/image" Target="../media/image41.jpeg"/><Relationship Id="rId4" Type="http://schemas.openxmlformats.org/officeDocument/2006/relationships/image" Target="../media/image35.jpeg"/><Relationship Id="rId9" Type="http://schemas.openxmlformats.org/officeDocument/2006/relationships/image" Target="../media/image40.jpeg"/></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4.jpg"/><Relationship Id="rId5" Type="http://schemas.openxmlformats.org/officeDocument/2006/relationships/notesSlide" Target="../notesSlides/notesSlide4.xml"/><Relationship Id="rId4"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slide" Target="slide2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43.jpg"/><Relationship Id="rId5" Type="http://schemas.openxmlformats.org/officeDocument/2006/relationships/notesSlide" Target="../notesSlides/notesSlide15.xml"/><Relationship Id="rId4"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jpg"/><Relationship Id="rId4" Type="http://schemas.openxmlformats.org/officeDocument/2006/relationships/image" Target="../media/image6.jpg"/></Relationships>
</file>

<file path=ppt/slides/_rels/slide50.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1.xml"/><Relationship Id="rId1" Type="http://schemas.openxmlformats.org/officeDocument/2006/relationships/tags" Target="../tags/tag1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tags" Target="../tags/tag26.xm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tags" Target="../tags/tag25.xml"/><Relationship Id="rId17" Type="http://schemas.openxmlformats.org/officeDocument/2006/relationships/image" Target="../media/image12.tmp"/><Relationship Id="rId2" Type="http://schemas.openxmlformats.org/officeDocument/2006/relationships/tags" Target="../tags/tag15.xml"/><Relationship Id="rId16" Type="http://schemas.openxmlformats.org/officeDocument/2006/relationships/slideLayout" Target="../slideLayouts/slideLayout1.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5" Type="http://schemas.openxmlformats.org/officeDocument/2006/relationships/tags" Target="../tags/tag18.xml"/><Relationship Id="rId15" Type="http://schemas.openxmlformats.org/officeDocument/2006/relationships/tags" Target="../tags/tag28.xml"/><Relationship Id="rId10" Type="http://schemas.openxmlformats.org/officeDocument/2006/relationships/tags" Target="../tags/tag23.xml"/><Relationship Id="rId4" Type="http://schemas.openxmlformats.org/officeDocument/2006/relationships/tags" Target="../tags/tag17.xml"/><Relationship Id="rId9" Type="http://schemas.openxmlformats.org/officeDocument/2006/relationships/tags" Target="../tags/tag22.xml"/><Relationship Id="rId14" Type="http://schemas.openxmlformats.org/officeDocument/2006/relationships/tags" Target="../tags/tag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6"/>
          <p:cNvSpPr>
            <a:spLocks/>
          </p:cNvSpPr>
          <p:nvPr/>
        </p:nvSpPr>
        <p:spPr bwMode="auto">
          <a:xfrm>
            <a:off x="5914245" y="697982"/>
            <a:ext cx="2244978" cy="1977721"/>
          </a:xfrm>
          <a:custGeom>
            <a:avLst/>
            <a:gdLst>
              <a:gd name="T0" fmla="*/ 0 w 998"/>
              <a:gd name="T1" fmla="*/ 0 h 861"/>
              <a:gd name="T2" fmla="*/ 998 w 998"/>
              <a:gd name="T3" fmla="*/ 0 h 861"/>
              <a:gd name="T4" fmla="*/ 492 w 998"/>
              <a:gd name="T5" fmla="*/ 861 h 861"/>
              <a:gd name="T6" fmla="*/ 0 w 998"/>
              <a:gd name="T7" fmla="*/ 0 h 861"/>
            </a:gdLst>
            <a:ahLst/>
            <a:cxnLst>
              <a:cxn ang="0">
                <a:pos x="T0" y="T1"/>
              </a:cxn>
              <a:cxn ang="0">
                <a:pos x="T2" y="T3"/>
              </a:cxn>
              <a:cxn ang="0">
                <a:pos x="T4" y="T5"/>
              </a:cxn>
              <a:cxn ang="0">
                <a:pos x="T6" y="T7"/>
              </a:cxn>
            </a:cxnLst>
            <a:rect l="0" t="0" r="r" b="b"/>
            <a:pathLst>
              <a:path w="998" h="861">
                <a:moveTo>
                  <a:pt x="0" y="0"/>
                </a:moveTo>
                <a:lnTo>
                  <a:pt x="998" y="0"/>
                </a:lnTo>
                <a:lnTo>
                  <a:pt x="492" y="861"/>
                </a:lnTo>
                <a:lnTo>
                  <a:pt x="0" y="0"/>
                </a:lnTo>
                <a:close/>
              </a:path>
            </a:pathLst>
          </a:custGeom>
          <a:blipFill dpi="0"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l="-18752" r="-37862"/>
            </a:stretch>
          </a:blipFill>
          <a:ln w="0">
            <a:noFill/>
            <a:prstDash val="solid"/>
            <a:round/>
            <a:headEnd/>
            <a:tailEnd/>
          </a:ln>
        </p:spPr>
        <p:txBody>
          <a:bodyPr vert="horz" wrap="square" lIns="128580" tIns="64290" rIns="128580" bIns="64290" numCol="1" anchor="t" anchorCtr="0" compatLnSpc="1">
            <a:prstTxWarp prst="textNoShape">
              <a:avLst/>
            </a:prstTxWarp>
          </a:bodyPr>
          <a:lstStyle/>
          <a:p>
            <a:endParaRPr lang="zh-CN" altLang="en-US"/>
          </a:p>
        </p:txBody>
      </p:sp>
      <p:sp>
        <p:nvSpPr>
          <p:cNvPr id="15" name="Freeform 9"/>
          <p:cNvSpPr>
            <a:spLocks/>
          </p:cNvSpPr>
          <p:nvPr/>
        </p:nvSpPr>
        <p:spPr bwMode="auto">
          <a:xfrm>
            <a:off x="8658607" y="697982"/>
            <a:ext cx="4202023" cy="1977721"/>
          </a:xfrm>
          <a:custGeom>
            <a:avLst/>
            <a:gdLst>
              <a:gd name="T0" fmla="*/ 0 w 1868"/>
              <a:gd name="T1" fmla="*/ 0 h 861"/>
              <a:gd name="T2" fmla="*/ 1868 w 1868"/>
              <a:gd name="T3" fmla="*/ 0 h 861"/>
              <a:gd name="T4" fmla="*/ 1868 w 1868"/>
              <a:gd name="T5" fmla="*/ 861 h 861"/>
              <a:gd name="T6" fmla="*/ 494 w 1868"/>
              <a:gd name="T7" fmla="*/ 861 h 861"/>
              <a:gd name="T8" fmla="*/ 0 w 1868"/>
              <a:gd name="T9" fmla="*/ 0 h 861"/>
            </a:gdLst>
            <a:ahLst/>
            <a:cxnLst>
              <a:cxn ang="0">
                <a:pos x="T0" y="T1"/>
              </a:cxn>
              <a:cxn ang="0">
                <a:pos x="T2" y="T3"/>
              </a:cxn>
              <a:cxn ang="0">
                <a:pos x="T4" y="T5"/>
              </a:cxn>
              <a:cxn ang="0">
                <a:pos x="T6" y="T7"/>
              </a:cxn>
              <a:cxn ang="0">
                <a:pos x="T8" y="T9"/>
              </a:cxn>
            </a:cxnLst>
            <a:rect l="0" t="0" r="r" b="b"/>
            <a:pathLst>
              <a:path w="1868" h="861">
                <a:moveTo>
                  <a:pt x="0" y="0"/>
                </a:moveTo>
                <a:lnTo>
                  <a:pt x="1868" y="0"/>
                </a:lnTo>
                <a:lnTo>
                  <a:pt x="1868" y="861"/>
                </a:lnTo>
                <a:lnTo>
                  <a:pt x="494" y="861"/>
                </a:lnTo>
                <a:lnTo>
                  <a:pt x="0" y="0"/>
                </a:lnTo>
                <a:close/>
              </a:path>
            </a:pathLst>
          </a:custGeom>
          <a:solidFill>
            <a:schemeClr val="accent1"/>
          </a:solidFill>
          <a:ln w="0">
            <a:noFill/>
            <a:prstDash val="solid"/>
            <a:round/>
            <a:headEnd/>
            <a:tailEnd/>
          </a:ln>
        </p:spPr>
        <p:txBody>
          <a:bodyPr vert="horz" wrap="square" lIns="128580" tIns="64290" rIns="128580" bIns="64290" numCol="1" anchor="t" anchorCtr="0" compatLnSpc="1">
            <a:prstTxWarp prst="textNoShape">
              <a:avLst/>
            </a:prstTxWarp>
          </a:bodyPr>
          <a:lstStyle/>
          <a:p>
            <a:endParaRPr lang="zh-CN" altLang="en-US"/>
          </a:p>
        </p:txBody>
      </p:sp>
      <p:sp>
        <p:nvSpPr>
          <p:cNvPr id="21" name="任意多边形 20"/>
          <p:cNvSpPr>
            <a:spLocks/>
          </p:cNvSpPr>
          <p:nvPr/>
        </p:nvSpPr>
        <p:spPr bwMode="auto">
          <a:xfrm>
            <a:off x="0" y="4554650"/>
            <a:ext cx="9138223" cy="1980017"/>
          </a:xfrm>
          <a:custGeom>
            <a:avLst/>
            <a:gdLst>
              <a:gd name="connsiteX0" fmla="*/ 9784407 w 10507307"/>
              <a:gd name="connsiteY0" fmla="*/ 858166 h 1980017"/>
              <a:gd name="connsiteX1" fmla="*/ 10507307 w 10507307"/>
              <a:gd name="connsiteY1" fmla="*/ 1980017 h 1980017"/>
              <a:gd name="connsiteX2" fmla="*/ 9138223 w 10507307"/>
              <a:gd name="connsiteY2" fmla="*/ 1980017 h 1980017"/>
              <a:gd name="connsiteX3" fmla="*/ 0 w 10507307"/>
              <a:gd name="connsiteY3" fmla="*/ 0 h 1980017"/>
              <a:gd name="connsiteX4" fmla="*/ 8031480 w 10507307"/>
              <a:gd name="connsiteY4" fmla="*/ 0 h 1980017"/>
              <a:gd name="connsiteX5" fmla="*/ 9138223 w 10507307"/>
              <a:gd name="connsiteY5" fmla="*/ 1980017 h 1980017"/>
              <a:gd name="connsiteX6" fmla="*/ 0 w 10507307"/>
              <a:gd name="connsiteY6" fmla="*/ 1980017 h 1980017"/>
              <a:gd name="connsiteX0" fmla="*/ 9784407 w 9784407"/>
              <a:gd name="connsiteY0" fmla="*/ 858166 h 1980017"/>
              <a:gd name="connsiteX1" fmla="*/ 9138223 w 9784407"/>
              <a:gd name="connsiteY1" fmla="*/ 1980017 h 1980017"/>
              <a:gd name="connsiteX2" fmla="*/ 9784407 w 9784407"/>
              <a:gd name="connsiteY2" fmla="*/ 858166 h 1980017"/>
              <a:gd name="connsiteX3" fmla="*/ 0 w 9784407"/>
              <a:gd name="connsiteY3" fmla="*/ 0 h 1980017"/>
              <a:gd name="connsiteX4" fmla="*/ 8031480 w 9784407"/>
              <a:gd name="connsiteY4" fmla="*/ 0 h 1980017"/>
              <a:gd name="connsiteX5" fmla="*/ 9138223 w 9784407"/>
              <a:gd name="connsiteY5" fmla="*/ 1980017 h 1980017"/>
              <a:gd name="connsiteX6" fmla="*/ 0 w 9784407"/>
              <a:gd name="connsiteY6" fmla="*/ 1980017 h 1980017"/>
              <a:gd name="connsiteX7" fmla="*/ 0 w 9784407"/>
              <a:gd name="connsiteY7" fmla="*/ 0 h 1980017"/>
              <a:gd name="connsiteX0" fmla="*/ 0 w 9138223"/>
              <a:gd name="connsiteY0" fmla="*/ 0 h 1980017"/>
              <a:gd name="connsiteX1" fmla="*/ 8031480 w 9138223"/>
              <a:gd name="connsiteY1" fmla="*/ 0 h 1980017"/>
              <a:gd name="connsiteX2" fmla="*/ 9138223 w 9138223"/>
              <a:gd name="connsiteY2" fmla="*/ 1980017 h 1980017"/>
              <a:gd name="connsiteX3" fmla="*/ 0 w 9138223"/>
              <a:gd name="connsiteY3" fmla="*/ 1980017 h 1980017"/>
              <a:gd name="connsiteX4" fmla="*/ 0 w 9138223"/>
              <a:gd name="connsiteY4" fmla="*/ 0 h 1980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8223" h="1980017">
                <a:moveTo>
                  <a:pt x="0" y="0"/>
                </a:moveTo>
                <a:lnTo>
                  <a:pt x="8031480" y="0"/>
                </a:lnTo>
                <a:lnTo>
                  <a:pt x="9138223" y="1980017"/>
                </a:lnTo>
                <a:lnTo>
                  <a:pt x="0" y="1980017"/>
                </a:lnTo>
                <a:lnTo>
                  <a:pt x="0" y="0"/>
                </a:lnTo>
                <a:close/>
              </a:path>
            </a:pathLst>
          </a:custGeom>
          <a:solidFill>
            <a:schemeClr val="accent1"/>
          </a:solidFill>
          <a:ln w="0">
            <a:noFill/>
            <a:prstDash val="solid"/>
            <a:round/>
            <a:headEnd/>
            <a:tailEnd/>
          </a:ln>
        </p:spPr>
        <p:txBody>
          <a:bodyPr vert="horz" wrap="square" lIns="128580" tIns="64290" rIns="128580" bIns="64290" numCol="1" anchor="t" anchorCtr="0" compatLnSpc="1">
            <a:prstTxWarp prst="textNoShape">
              <a:avLst/>
            </a:prstTxWarp>
            <a:noAutofit/>
          </a:bodyPr>
          <a:lstStyle/>
          <a:p>
            <a:endParaRPr lang="zh-CN" altLang="en-US"/>
          </a:p>
        </p:txBody>
      </p:sp>
      <p:sp>
        <p:nvSpPr>
          <p:cNvPr id="17" name="Freeform 11"/>
          <p:cNvSpPr>
            <a:spLocks/>
          </p:cNvSpPr>
          <p:nvPr/>
        </p:nvSpPr>
        <p:spPr bwMode="auto">
          <a:xfrm>
            <a:off x="6240420" y="697982"/>
            <a:ext cx="4265008" cy="3711957"/>
          </a:xfrm>
          <a:custGeom>
            <a:avLst/>
            <a:gdLst>
              <a:gd name="T0" fmla="*/ 949 w 1896"/>
              <a:gd name="T1" fmla="*/ 0 h 1616"/>
              <a:gd name="T2" fmla="*/ 1896 w 1896"/>
              <a:gd name="T3" fmla="*/ 1616 h 1616"/>
              <a:gd name="T4" fmla="*/ 0 w 1896"/>
              <a:gd name="T5" fmla="*/ 1616 h 1616"/>
              <a:gd name="T6" fmla="*/ 949 w 1896"/>
              <a:gd name="T7" fmla="*/ 0 h 1616"/>
            </a:gdLst>
            <a:ahLst/>
            <a:cxnLst>
              <a:cxn ang="0">
                <a:pos x="T0" y="T1"/>
              </a:cxn>
              <a:cxn ang="0">
                <a:pos x="T2" y="T3"/>
              </a:cxn>
              <a:cxn ang="0">
                <a:pos x="T4" y="T5"/>
              </a:cxn>
              <a:cxn ang="0">
                <a:pos x="T6" y="T7"/>
              </a:cxn>
            </a:cxnLst>
            <a:rect l="0" t="0" r="r" b="b"/>
            <a:pathLst>
              <a:path w="1896" h="1616">
                <a:moveTo>
                  <a:pt x="949" y="0"/>
                </a:moveTo>
                <a:lnTo>
                  <a:pt x="1896" y="1616"/>
                </a:lnTo>
                <a:lnTo>
                  <a:pt x="0" y="1616"/>
                </a:lnTo>
                <a:lnTo>
                  <a:pt x="949" y="0"/>
                </a:lnTo>
                <a:close/>
              </a:path>
            </a:pathLst>
          </a:custGeom>
          <a:solidFill>
            <a:schemeClr val="accent2"/>
          </a:solidFill>
          <a:ln w="0">
            <a:noFill/>
            <a:prstDash val="solid"/>
            <a:round/>
            <a:headEnd/>
            <a:tailEnd/>
          </a:ln>
        </p:spPr>
        <p:txBody>
          <a:bodyPr vert="horz" wrap="square" lIns="128580" tIns="64290" rIns="128580" bIns="64290" numCol="1" anchor="t" anchorCtr="0" compatLnSpc="1">
            <a:prstTxWarp prst="textNoShape">
              <a:avLst/>
            </a:prstTxWarp>
          </a:bodyPr>
          <a:lstStyle/>
          <a:p>
            <a:endParaRPr lang="zh-CN" altLang="en-US" dirty="0"/>
          </a:p>
        </p:txBody>
      </p:sp>
      <p:sp>
        <p:nvSpPr>
          <p:cNvPr id="9" name="矩形 259"/>
          <p:cNvSpPr>
            <a:spLocks noChangeArrowheads="1"/>
          </p:cNvSpPr>
          <p:nvPr/>
        </p:nvSpPr>
        <p:spPr bwMode="auto">
          <a:xfrm>
            <a:off x="1004285" y="4860362"/>
            <a:ext cx="4703921" cy="167430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b="1" dirty="0">
                <a:solidFill>
                  <a:schemeClr val="bg1"/>
                </a:solidFill>
                <a:latin typeface="Arial" panose="020B0604020202020204" pitchFamily="34" charset="0"/>
                <a:cs typeface="Arial" panose="020B0604020202020204" pitchFamily="34" charset="0"/>
              </a:rPr>
              <a:t>马克思主义学院</a:t>
            </a:r>
            <a:endParaRPr lang="en-US" altLang="zh-CN" b="1" dirty="0">
              <a:solidFill>
                <a:schemeClr val="bg1"/>
              </a:solidFill>
              <a:latin typeface="Arial" panose="020B0604020202020204" pitchFamily="34" charset="0"/>
              <a:cs typeface="Arial" panose="020B0604020202020204" pitchFamily="34" charset="0"/>
            </a:endParaRPr>
          </a:p>
          <a:p>
            <a:pPr algn="ctr">
              <a:buNone/>
            </a:pPr>
            <a:r>
              <a:rPr lang="zh-CN" altLang="en-US" b="1" dirty="0">
                <a:solidFill>
                  <a:schemeClr val="bg1"/>
                </a:solidFill>
                <a:latin typeface="Arial" panose="020B0604020202020204" pitchFamily="34" charset="0"/>
                <a:cs typeface="Arial" panose="020B0604020202020204" pitchFamily="34" charset="0"/>
              </a:rPr>
              <a:t>刘娜娜</a:t>
            </a:r>
            <a:endParaRPr lang="en-US" altLang="zh-CN" b="1" dirty="0">
              <a:solidFill>
                <a:schemeClr val="bg1"/>
              </a:solidFill>
              <a:latin typeface="Arial" panose="020B0604020202020204" pitchFamily="34" charset="0"/>
              <a:cs typeface="Arial" panose="020B0604020202020204" pitchFamily="34" charset="0"/>
            </a:endParaRPr>
          </a:p>
          <a:p>
            <a:pPr algn="ctr">
              <a:buNone/>
            </a:pPr>
            <a:r>
              <a:rPr lang="en-US" altLang="zh-CN" b="1" dirty="0">
                <a:solidFill>
                  <a:schemeClr val="bg1"/>
                </a:solidFill>
                <a:latin typeface="Arial" panose="020B0604020202020204" pitchFamily="34" charset="0"/>
                <a:cs typeface="Arial" panose="020B0604020202020204" pitchFamily="34" charset="0"/>
              </a:rPr>
              <a:t>liunana1031@163.com</a:t>
            </a:r>
          </a:p>
        </p:txBody>
      </p:sp>
      <p:sp>
        <p:nvSpPr>
          <p:cNvPr id="10" name="矩形 259"/>
          <p:cNvSpPr>
            <a:spLocks noChangeArrowheads="1"/>
          </p:cNvSpPr>
          <p:nvPr/>
        </p:nvSpPr>
        <p:spPr bwMode="auto">
          <a:xfrm>
            <a:off x="798248" y="1586148"/>
            <a:ext cx="5115998" cy="123110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8000" b="1" dirty="0">
                <a:solidFill>
                  <a:schemeClr val="accent1"/>
                </a:solidFill>
                <a:latin typeface="Arial" panose="020B0604020202020204" pitchFamily="34" charset="0"/>
                <a:cs typeface="Arial" panose="020B0604020202020204" pitchFamily="34" charset="0"/>
              </a:rPr>
              <a:t>法治中国</a:t>
            </a:r>
            <a:endParaRPr lang="en-US" altLang="zh-CN" sz="8000" b="1" dirty="0">
              <a:solidFill>
                <a:schemeClr val="accent1"/>
              </a:solidFill>
              <a:latin typeface="Arial" panose="020B0604020202020204" pitchFamily="34" charset="0"/>
              <a:cs typeface="Arial" panose="020B0604020202020204" pitchFamily="34" charset="0"/>
            </a:endParaRPr>
          </a:p>
        </p:txBody>
      </p:sp>
      <p:sp>
        <p:nvSpPr>
          <p:cNvPr id="13" name="Freeform 7"/>
          <p:cNvSpPr>
            <a:spLocks/>
          </p:cNvSpPr>
          <p:nvPr/>
        </p:nvSpPr>
        <p:spPr bwMode="auto">
          <a:xfrm>
            <a:off x="8258200" y="4554651"/>
            <a:ext cx="2247228" cy="1980017"/>
          </a:xfrm>
          <a:custGeom>
            <a:avLst/>
            <a:gdLst>
              <a:gd name="T0" fmla="*/ 0 w 999"/>
              <a:gd name="T1" fmla="*/ 0 h 862"/>
              <a:gd name="T2" fmla="*/ 999 w 999"/>
              <a:gd name="T3" fmla="*/ 0 h 862"/>
              <a:gd name="T4" fmla="*/ 492 w 999"/>
              <a:gd name="T5" fmla="*/ 862 h 862"/>
              <a:gd name="T6" fmla="*/ 0 w 999"/>
              <a:gd name="T7" fmla="*/ 0 h 862"/>
            </a:gdLst>
            <a:ahLst/>
            <a:cxnLst>
              <a:cxn ang="0">
                <a:pos x="T0" y="T1"/>
              </a:cxn>
              <a:cxn ang="0">
                <a:pos x="T2" y="T3"/>
              </a:cxn>
              <a:cxn ang="0">
                <a:pos x="T4" y="T5"/>
              </a:cxn>
              <a:cxn ang="0">
                <a:pos x="T6" y="T7"/>
              </a:cxn>
            </a:cxnLst>
            <a:rect l="0" t="0" r="r" b="b"/>
            <a:pathLst>
              <a:path w="999" h="862">
                <a:moveTo>
                  <a:pt x="0" y="0"/>
                </a:moveTo>
                <a:lnTo>
                  <a:pt x="999" y="0"/>
                </a:lnTo>
                <a:lnTo>
                  <a:pt x="492" y="862"/>
                </a:lnTo>
                <a:lnTo>
                  <a:pt x="0" y="0"/>
                </a:lnTo>
                <a:close/>
              </a:path>
            </a:pathLst>
          </a:custGeom>
          <a:blipFill dpi="0" rotWithShape="1">
            <a:blip r:embed="rId5" cstate="print">
              <a:extLst>
                <a:ext uri="{28A0092B-C50C-407E-A947-70E740481C1C}">
                  <a14:useLocalDpi xmlns:a14="http://schemas.microsoft.com/office/drawing/2010/main" val="0"/>
                </a:ext>
              </a:extLst>
            </a:blip>
            <a:srcRect/>
            <a:stretch>
              <a:fillRect l="-24951" t="-7308" r="-24951" b="-7308"/>
            </a:stretch>
          </a:blipFill>
          <a:ln w="0">
            <a:noFill/>
            <a:prstDash val="solid"/>
            <a:round/>
            <a:headEnd/>
            <a:tailEnd/>
          </a:ln>
        </p:spPr>
        <p:txBody>
          <a:bodyPr vert="horz" wrap="square" lIns="128580" tIns="64290" rIns="128580" bIns="6429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47727984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194" name="直接连接符 15"/>
          <p:cNvCxnSpPr>
            <a:cxnSpLocks noChangeShapeType="1"/>
          </p:cNvCxnSpPr>
          <p:nvPr/>
        </p:nvCxnSpPr>
        <p:spPr bwMode="auto">
          <a:xfrm flipV="1">
            <a:off x="1" y="3501398"/>
            <a:ext cx="5730628" cy="13390"/>
          </a:xfrm>
          <a:prstGeom prst="line">
            <a:avLst/>
          </a:prstGeom>
          <a:noFill/>
          <a:ln w="28575">
            <a:solidFill>
              <a:srgbClr val="BFBFBF"/>
            </a:solidFill>
            <a:round/>
            <a:headEnd/>
            <a:tailEnd/>
          </a:ln>
          <a:extLst>
            <a:ext uri="{909E8E84-426E-40DD-AFC4-6F175D3DCCD1}">
              <a14:hiddenFill xmlns:a14="http://schemas.microsoft.com/office/drawing/2010/main">
                <a:noFill/>
              </a14:hiddenFill>
            </a:ext>
          </a:extLst>
        </p:spPr>
      </p:cxnSp>
      <p:pic>
        <p:nvPicPr>
          <p:cNvPr id="8195" name="图片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14875" y="2332033"/>
            <a:ext cx="2118569" cy="2115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6" name="矩形 11"/>
          <p:cNvSpPr>
            <a:spLocks noChangeArrowheads="1"/>
          </p:cNvSpPr>
          <p:nvPr/>
        </p:nvSpPr>
        <p:spPr bwMode="auto">
          <a:xfrm>
            <a:off x="6936136" y="2332033"/>
            <a:ext cx="4743896" cy="2195905"/>
          </a:xfrm>
          <a:prstGeom prst="rect">
            <a:avLst/>
          </a:prstGeom>
          <a:solidFill>
            <a:schemeClr val="bg1"/>
          </a:solidFill>
          <a:ln w="25400">
            <a:solidFill>
              <a:schemeClr val="bg1"/>
            </a:solidFill>
            <a:bevel/>
            <a:headEnd/>
            <a:tailEnd/>
          </a:ln>
          <a:effectLst>
            <a:outerShdw blurRad="63500" sx="102000" sy="102000" algn="ctr" rotWithShape="0">
              <a:srgbClr val="000000">
                <a:alpha val="39000"/>
              </a:srgbClr>
            </a:outerShdw>
          </a:effectLst>
        </p:spPr>
        <p:txBody>
          <a:bodyPr lIns="128565" tIns="64282" rIns="128565" bIns="64282" anchor="ctr"/>
          <a:lstStyle/>
          <a:p>
            <a:pPr algn="ctr">
              <a:buFont typeface="Arial" charset="0"/>
              <a:buNone/>
              <a:defRPr/>
            </a:pPr>
            <a:endParaRPr lang="zh-CN" altLang="en-US">
              <a:solidFill>
                <a:srgbClr val="FFFFFF"/>
              </a:solidFill>
              <a:latin typeface="黑体" charset="0"/>
              <a:ea typeface="黑体" charset="0"/>
              <a:cs typeface="黑体" charset="0"/>
            </a:endParaRPr>
          </a:p>
        </p:txBody>
      </p:sp>
      <p:sp>
        <p:nvSpPr>
          <p:cNvPr id="8197" name="标题 1"/>
          <p:cNvSpPr txBox="1">
            <a:spLocks noChangeArrowheads="1"/>
          </p:cNvSpPr>
          <p:nvPr/>
        </p:nvSpPr>
        <p:spPr bwMode="auto">
          <a:xfrm>
            <a:off x="7072312" y="2224916"/>
            <a:ext cx="4714875" cy="23543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28565" tIns="64282" rIns="128565" bIns="64282" anchor="ct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just">
              <a:lnSpc>
                <a:spcPct val="120000"/>
              </a:lnSpc>
              <a:spcBef>
                <a:spcPct val="0"/>
              </a:spcBef>
            </a:pPr>
            <a:r>
              <a:rPr lang="zh-CN" altLang="en-US" sz="3600" dirty="0">
                <a:latin typeface="Arial Black" pitchFamily="34" charset="0"/>
              </a:rPr>
              <a:t>（一）“党大还是法大”这个提法正确吗？</a:t>
            </a:r>
            <a:endParaRPr lang="en-US" altLang="en-US" sz="3600" dirty="0">
              <a:latin typeface="Arial Black" pitchFamily="34" charset="0"/>
            </a:endParaRPr>
          </a:p>
        </p:txBody>
      </p:sp>
    </p:spTree>
    <p:extLst>
      <p:ext uri="{BB962C8B-B14F-4D97-AF65-F5344CB8AC3E}">
        <p14:creationId xmlns:p14="http://schemas.microsoft.com/office/powerpoint/2010/main" val="248791891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with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wipe(left)">
                                      <p:cBhvr>
                                        <p:cTn id="7" dur="500"/>
                                        <p:tgtEl>
                                          <p:spTgt spid="8194"/>
                                        </p:tgtEl>
                                      </p:cBhvr>
                                    </p:animEffect>
                                  </p:childTnLst>
                                </p:cTn>
                              </p:par>
                            </p:childTnLst>
                          </p:cTn>
                        </p:par>
                        <p:par>
                          <p:cTn id="8" fill="hold" nodeType="afterGroup">
                            <p:stCondLst>
                              <p:cond delay="500"/>
                            </p:stCondLst>
                            <p:childTnLst>
                              <p:par>
                                <p:cTn id="9" presetID="1" presetClass="entr" presetSubtype="0" fill="hold" nodeType="afterEffect">
                                  <p:stCondLst>
                                    <p:cond delay="0"/>
                                  </p:stCondLst>
                                  <p:childTnLst>
                                    <p:set>
                                      <p:cBhvr>
                                        <p:cTn id="10" dur="1" fill="hold">
                                          <p:stCondLst>
                                            <p:cond delay="0"/>
                                          </p:stCondLst>
                                        </p:cTn>
                                        <p:tgtEl>
                                          <p:spTgt spid="8195"/>
                                        </p:tgtEl>
                                        <p:attrNameLst>
                                          <p:attrName>style.visibility</p:attrName>
                                        </p:attrNameLst>
                                      </p:cBhvr>
                                      <p:to>
                                        <p:strVal val="visible"/>
                                      </p:to>
                                    </p:set>
                                  </p:childTnLst>
                                </p:cTn>
                              </p:par>
                              <p:par>
                                <p:cTn id="11" presetID="10" presetClass="entr" presetSubtype="0" fill="hold" grpId="0" nodeType="withEffect">
                                  <p:stCondLst>
                                    <p:cond delay="0"/>
                                  </p:stCondLst>
                                  <p:childTnLst>
                                    <p:set>
                                      <p:cBhvr>
                                        <p:cTn id="12" dur="1" fill="hold">
                                          <p:stCondLst>
                                            <p:cond delay="0"/>
                                          </p:stCondLst>
                                        </p:cTn>
                                        <p:tgtEl>
                                          <p:spTgt spid="8196"/>
                                        </p:tgtEl>
                                        <p:attrNameLst>
                                          <p:attrName>style.visibility</p:attrName>
                                        </p:attrNameLst>
                                      </p:cBhvr>
                                      <p:to>
                                        <p:strVal val="visible"/>
                                      </p:to>
                                    </p:set>
                                    <p:animEffect transition="in" filter="fade">
                                      <p:cBhvr>
                                        <p:cTn id="13" dur="500"/>
                                        <p:tgtEl>
                                          <p:spTgt spid="8196"/>
                                        </p:tgtEl>
                                      </p:cBhvr>
                                    </p:animEffect>
                                  </p:childTnLst>
                                </p:cTn>
                              </p:par>
                              <p:par>
                                <p:cTn id="14" presetID="52" presetClass="entr" presetSubtype="0" fill="hold" nodeType="withEffect">
                                  <p:stCondLst>
                                    <p:cond delay="0"/>
                                  </p:stCondLst>
                                  <p:childTnLst>
                                    <p:set>
                                      <p:cBhvr>
                                        <p:cTn id="15" dur="1" fill="hold">
                                          <p:stCondLst>
                                            <p:cond delay="0"/>
                                          </p:stCondLst>
                                        </p:cTn>
                                        <p:tgtEl>
                                          <p:spTgt spid="8197">
                                            <p:txEl>
                                              <p:pRg st="0" end="0"/>
                                            </p:txEl>
                                          </p:spTgt>
                                        </p:tgtEl>
                                        <p:attrNameLst>
                                          <p:attrName>style.visibility</p:attrName>
                                        </p:attrNameLst>
                                      </p:cBhvr>
                                      <p:to>
                                        <p:strVal val="visible"/>
                                      </p:to>
                                    </p:set>
                                    <p:animScale>
                                      <p:cBhvr>
                                        <p:cTn id="16" dur="1000" decel="50000" fill="hold">
                                          <p:stCondLst>
                                            <p:cond delay="0"/>
                                          </p:stCondLst>
                                        </p:cTn>
                                        <p:tgtEl>
                                          <p:spTgt spid="8197">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7" dur="1000" decel="50000" fill="hold">
                                          <p:stCondLst>
                                            <p:cond delay="0"/>
                                          </p:stCondLst>
                                        </p:cTn>
                                        <p:tgtEl>
                                          <p:spTgt spid="8197">
                                            <p:txEl>
                                              <p:pRg st="0" end="0"/>
                                            </p:txEl>
                                          </p:spTgt>
                                        </p:tgtEl>
                                        <p:attrNameLst>
                                          <p:attrName>ppt_x,ppt_y</p:attrName>
                                        </p:attrNameLst>
                                      </p:cBhvr>
                                      <p:rCtr x="0" y="0"/>
                                    </p:animMotion>
                                    <p:animEffect transition="in" filter="fade">
                                      <p:cBhvr>
                                        <p:cTn id="18" dur="1000"/>
                                        <p:tgtEl>
                                          <p:spTgt spid="819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6" grpId="0" animBg="1"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218" name="组 1"/>
          <p:cNvGrpSpPr>
            <a:grpSpLocks/>
          </p:cNvGrpSpPr>
          <p:nvPr/>
        </p:nvGrpSpPr>
        <p:grpSpPr bwMode="auto">
          <a:xfrm>
            <a:off x="3107531" y="1689330"/>
            <a:ext cx="5143500" cy="1606759"/>
            <a:chOff x="0" y="0"/>
            <a:chExt cx="3657536" cy="1143000"/>
          </a:xfrm>
        </p:grpSpPr>
        <p:sp>
          <p:nvSpPr>
            <p:cNvPr id="9219" name="任意形状 19"/>
            <p:cNvSpPr>
              <a:spLocks noChangeArrowheads="1"/>
            </p:cNvSpPr>
            <p:nvPr/>
          </p:nvSpPr>
          <p:spPr bwMode="auto">
            <a:xfrm>
              <a:off x="2438357" y="0"/>
              <a:ext cx="1219179" cy="1141412"/>
            </a:xfrm>
            <a:custGeom>
              <a:avLst/>
              <a:gdLst>
                <a:gd name="T0" fmla="*/ 0 w 1358800"/>
                <a:gd name="T1" fmla="*/ 570706 h 1358800"/>
                <a:gd name="T2" fmla="*/ 609590 w 1358800"/>
                <a:gd name="T3" fmla="*/ 0 h 1358800"/>
                <a:gd name="T4" fmla="*/ 1219179 w 1358800"/>
                <a:gd name="T5" fmla="*/ 570706 h 1358800"/>
                <a:gd name="T6" fmla="*/ 609590 w 1358800"/>
                <a:gd name="T7" fmla="*/ 1141412 h 1358800"/>
                <a:gd name="T8" fmla="*/ 0 w 1358800"/>
                <a:gd name="T9" fmla="*/ 570706 h 1358800"/>
                <a:gd name="T10" fmla="*/ 0 60000 65536"/>
                <a:gd name="T11" fmla="*/ 0 60000 65536"/>
                <a:gd name="T12" fmla="*/ 0 60000 65536"/>
                <a:gd name="T13" fmla="*/ 0 60000 65536"/>
                <a:gd name="T14" fmla="*/ 0 60000 65536"/>
                <a:gd name="T15" fmla="*/ 0 w 1358800"/>
                <a:gd name="T16" fmla="*/ 0 h 1358800"/>
                <a:gd name="T17" fmla="*/ 1358800 w 1358800"/>
                <a:gd name="T18" fmla="*/ 1358800 h 1358800"/>
              </a:gdLst>
              <a:ahLst/>
              <a:cxnLst>
                <a:cxn ang="T10">
                  <a:pos x="T0" y="T1"/>
                </a:cxn>
                <a:cxn ang="T11">
                  <a:pos x="T2" y="T3"/>
                </a:cxn>
                <a:cxn ang="T12">
                  <a:pos x="T4" y="T5"/>
                </a:cxn>
                <a:cxn ang="T13">
                  <a:pos x="T6" y="T7"/>
                </a:cxn>
                <a:cxn ang="T14">
                  <a:pos x="T8" y="T9"/>
                </a:cxn>
              </a:cxnLst>
              <a:rect l="T15" t="T16" r="T17" b="T18"/>
              <a:pathLst>
                <a:path w="1358800" h="1358800">
                  <a:moveTo>
                    <a:pt x="0" y="679400"/>
                  </a:moveTo>
                  <a:cubicBezTo>
                    <a:pt x="0" y="304178"/>
                    <a:pt x="304178" y="0"/>
                    <a:pt x="679400" y="0"/>
                  </a:cubicBezTo>
                  <a:cubicBezTo>
                    <a:pt x="1054622" y="0"/>
                    <a:pt x="1358800" y="304178"/>
                    <a:pt x="1358800" y="679400"/>
                  </a:cubicBezTo>
                  <a:cubicBezTo>
                    <a:pt x="1358800" y="1054622"/>
                    <a:pt x="1054622" y="1358800"/>
                    <a:pt x="679400" y="1358800"/>
                  </a:cubicBezTo>
                  <a:cubicBezTo>
                    <a:pt x="304178" y="1358800"/>
                    <a:pt x="0" y="1054622"/>
                    <a:pt x="0" y="679400"/>
                  </a:cubicBezTo>
                  <a:close/>
                </a:path>
              </a:pathLst>
            </a:custGeom>
            <a:solidFill>
              <a:schemeClr val="accent1"/>
            </a:solidFill>
            <a:ln>
              <a:noFill/>
            </a:ln>
            <a:effectLst>
              <a:outerShdw blurRad="63500" dist="23000" dir="5400000" algn="ctr" rotWithShape="0">
                <a:srgbClr val="000000">
                  <a:alpha val="34000"/>
                </a:srgbClr>
              </a:outerShdw>
            </a:effectLst>
            <a:extLst>
              <a:ext uri="{91240B29-F687-4F45-9708-019B960494DF}">
                <a14:hiddenLine xmlns:a14="http://schemas.microsoft.com/office/drawing/2010/main" w="9525">
                  <a:solidFill>
                    <a:srgbClr val="000000"/>
                  </a:solidFill>
                  <a:miter lim="800000"/>
                  <a:headEnd/>
                  <a:tailEnd/>
                </a14:hiddenLine>
              </a:ext>
            </a:extLst>
          </p:spPr>
          <p:txBody>
            <a:bodyPr lIns="272652" tIns="272652" rIns="272652" bIns="272652" anchor="ctr"/>
            <a:lstStyle/>
            <a:p>
              <a:pPr algn="ctr" defTabSz="3624809">
                <a:lnSpc>
                  <a:spcPct val="90000"/>
                </a:lnSpc>
                <a:spcAft>
                  <a:spcPct val="35000"/>
                </a:spcAft>
                <a:defRPr/>
              </a:pPr>
              <a:r>
                <a:rPr lang="zh-CN" altLang="en-US" sz="6200" dirty="0">
                  <a:solidFill>
                    <a:srgbClr val="FFFFFF"/>
                  </a:solidFill>
                  <a:latin typeface="黑体" charset="0"/>
                  <a:ea typeface="黑体" charset="0"/>
                  <a:cs typeface="黑体" charset="0"/>
                </a:rPr>
                <a:t>法</a:t>
              </a:r>
            </a:p>
          </p:txBody>
        </p:sp>
        <p:sp>
          <p:nvSpPr>
            <p:cNvPr id="32780" name="燕尾形 23"/>
            <p:cNvSpPr>
              <a:spLocks noChangeArrowheads="1"/>
            </p:cNvSpPr>
            <p:nvPr/>
          </p:nvSpPr>
          <p:spPr bwMode="auto">
            <a:xfrm>
              <a:off x="1523960" y="304792"/>
              <a:ext cx="593711" cy="670699"/>
            </a:xfrm>
            <a:prstGeom prst="chevron">
              <a:avLst>
                <a:gd name="adj" fmla="val 50000"/>
              </a:avLst>
            </a:prstGeom>
            <a:solidFill>
              <a:schemeClr val="tx1"/>
            </a:solidFill>
            <a:ln w="9525">
              <a:solidFill>
                <a:schemeClr val="tx1"/>
              </a:solidFill>
              <a:bevel/>
              <a:headEnd/>
              <a:tailEnd/>
            </a:ln>
          </p:spPr>
          <p:txBody>
            <a:bodyPr/>
            <a:lstStyle/>
            <a:p>
              <a:endParaRPr lang="zh-CN" altLang="en-US"/>
            </a:p>
          </p:txBody>
        </p:sp>
        <p:sp>
          <p:nvSpPr>
            <p:cNvPr id="9221" name="任意形状 24"/>
            <p:cNvSpPr>
              <a:spLocks noChangeArrowheads="1"/>
            </p:cNvSpPr>
            <p:nvPr/>
          </p:nvSpPr>
          <p:spPr bwMode="auto">
            <a:xfrm>
              <a:off x="0" y="0"/>
              <a:ext cx="1219179" cy="1143000"/>
            </a:xfrm>
            <a:custGeom>
              <a:avLst/>
              <a:gdLst>
                <a:gd name="T0" fmla="*/ 0 w 1358800"/>
                <a:gd name="T1" fmla="*/ 571500 h 1358800"/>
                <a:gd name="T2" fmla="*/ 609590 w 1358800"/>
                <a:gd name="T3" fmla="*/ 0 h 1358800"/>
                <a:gd name="T4" fmla="*/ 1219179 w 1358800"/>
                <a:gd name="T5" fmla="*/ 571500 h 1358800"/>
                <a:gd name="T6" fmla="*/ 609590 w 1358800"/>
                <a:gd name="T7" fmla="*/ 1143000 h 1358800"/>
                <a:gd name="T8" fmla="*/ 0 w 1358800"/>
                <a:gd name="T9" fmla="*/ 571500 h 1358800"/>
                <a:gd name="T10" fmla="*/ 0 60000 65536"/>
                <a:gd name="T11" fmla="*/ 0 60000 65536"/>
                <a:gd name="T12" fmla="*/ 0 60000 65536"/>
                <a:gd name="T13" fmla="*/ 0 60000 65536"/>
                <a:gd name="T14" fmla="*/ 0 60000 65536"/>
                <a:gd name="T15" fmla="*/ 0 w 1358800"/>
                <a:gd name="T16" fmla="*/ 0 h 1358800"/>
                <a:gd name="T17" fmla="*/ 1358800 w 1358800"/>
                <a:gd name="T18" fmla="*/ 1358800 h 1358800"/>
              </a:gdLst>
              <a:ahLst/>
              <a:cxnLst>
                <a:cxn ang="T10">
                  <a:pos x="T0" y="T1"/>
                </a:cxn>
                <a:cxn ang="T11">
                  <a:pos x="T2" y="T3"/>
                </a:cxn>
                <a:cxn ang="T12">
                  <a:pos x="T4" y="T5"/>
                </a:cxn>
                <a:cxn ang="T13">
                  <a:pos x="T6" y="T7"/>
                </a:cxn>
                <a:cxn ang="T14">
                  <a:pos x="T8" y="T9"/>
                </a:cxn>
              </a:cxnLst>
              <a:rect l="T15" t="T16" r="T17" b="T18"/>
              <a:pathLst>
                <a:path w="1358800" h="1358800">
                  <a:moveTo>
                    <a:pt x="0" y="679400"/>
                  </a:moveTo>
                  <a:cubicBezTo>
                    <a:pt x="0" y="304178"/>
                    <a:pt x="304178" y="0"/>
                    <a:pt x="679400" y="0"/>
                  </a:cubicBezTo>
                  <a:cubicBezTo>
                    <a:pt x="1054622" y="0"/>
                    <a:pt x="1358800" y="304178"/>
                    <a:pt x="1358800" y="679400"/>
                  </a:cubicBezTo>
                  <a:cubicBezTo>
                    <a:pt x="1358800" y="1054622"/>
                    <a:pt x="1054622" y="1358800"/>
                    <a:pt x="679400" y="1358800"/>
                  </a:cubicBezTo>
                  <a:cubicBezTo>
                    <a:pt x="304178" y="1358800"/>
                    <a:pt x="0" y="1054622"/>
                    <a:pt x="0" y="679400"/>
                  </a:cubicBezTo>
                  <a:close/>
                </a:path>
              </a:pathLst>
            </a:custGeom>
            <a:solidFill>
              <a:srgbClr val="A60020"/>
            </a:solidFill>
            <a:ln>
              <a:noFill/>
            </a:ln>
            <a:effectLst>
              <a:outerShdw blurRad="63500" dist="23000" dir="5400000" algn="ctr" rotWithShape="0">
                <a:srgbClr val="000000">
                  <a:alpha val="34000"/>
                </a:srgbClr>
              </a:outerShdw>
            </a:effectLst>
            <a:extLst>
              <a:ext uri="{91240B29-F687-4F45-9708-019B960494DF}">
                <a14:hiddenLine xmlns:a14="http://schemas.microsoft.com/office/drawing/2010/main" w="9525">
                  <a:solidFill>
                    <a:srgbClr val="000000"/>
                  </a:solidFill>
                  <a:miter lim="800000"/>
                  <a:headEnd/>
                  <a:tailEnd/>
                </a14:hiddenLine>
              </a:ext>
            </a:extLst>
          </p:spPr>
          <p:txBody>
            <a:bodyPr lIns="272652" tIns="272652" rIns="272652" bIns="272652" anchor="ctr"/>
            <a:lstStyle/>
            <a:p>
              <a:pPr algn="ctr" defTabSz="3624809">
                <a:lnSpc>
                  <a:spcPct val="90000"/>
                </a:lnSpc>
                <a:spcAft>
                  <a:spcPct val="35000"/>
                </a:spcAft>
                <a:defRPr/>
              </a:pPr>
              <a:r>
                <a:rPr lang="zh-CN" altLang="en-US" sz="6200" dirty="0">
                  <a:solidFill>
                    <a:srgbClr val="FFFFFF"/>
                  </a:solidFill>
                  <a:latin typeface="黑体" charset="0"/>
                  <a:ea typeface="黑体" charset="0"/>
                  <a:cs typeface="黑体" charset="0"/>
                </a:rPr>
                <a:t>党</a:t>
              </a:r>
            </a:p>
          </p:txBody>
        </p:sp>
      </p:grpSp>
      <p:grpSp>
        <p:nvGrpSpPr>
          <p:cNvPr id="9222" name="组 2"/>
          <p:cNvGrpSpPr>
            <a:grpSpLocks/>
          </p:cNvGrpSpPr>
          <p:nvPr/>
        </p:nvGrpSpPr>
        <p:grpSpPr bwMode="auto">
          <a:xfrm>
            <a:off x="3000375" y="4043678"/>
            <a:ext cx="5464969" cy="1606759"/>
            <a:chOff x="0" y="0"/>
            <a:chExt cx="3886130" cy="1143000"/>
          </a:xfrm>
        </p:grpSpPr>
        <p:sp>
          <p:nvSpPr>
            <p:cNvPr id="9223" name="任意形状 18"/>
            <p:cNvSpPr>
              <a:spLocks noChangeArrowheads="1"/>
            </p:cNvSpPr>
            <p:nvPr/>
          </p:nvSpPr>
          <p:spPr bwMode="auto">
            <a:xfrm>
              <a:off x="2666952" y="0"/>
              <a:ext cx="1219178" cy="1143000"/>
            </a:xfrm>
            <a:custGeom>
              <a:avLst/>
              <a:gdLst>
                <a:gd name="T0" fmla="*/ 0 w 1358800"/>
                <a:gd name="T1" fmla="*/ 571500 h 1358800"/>
                <a:gd name="T2" fmla="*/ 609589 w 1358800"/>
                <a:gd name="T3" fmla="*/ 0 h 1358800"/>
                <a:gd name="T4" fmla="*/ 1219178 w 1358800"/>
                <a:gd name="T5" fmla="*/ 571500 h 1358800"/>
                <a:gd name="T6" fmla="*/ 609589 w 1358800"/>
                <a:gd name="T7" fmla="*/ 1143000 h 1358800"/>
                <a:gd name="T8" fmla="*/ 0 w 1358800"/>
                <a:gd name="T9" fmla="*/ 571500 h 1358800"/>
                <a:gd name="T10" fmla="*/ 0 60000 65536"/>
                <a:gd name="T11" fmla="*/ 0 60000 65536"/>
                <a:gd name="T12" fmla="*/ 0 60000 65536"/>
                <a:gd name="T13" fmla="*/ 0 60000 65536"/>
                <a:gd name="T14" fmla="*/ 0 60000 65536"/>
                <a:gd name="T15" fmla="*/ 0 w 1358800"/>
                <a:gd name="T16" fmla="*/ 0 h 1358800"/>
                <a:gd name="T17" fmla="*/ 1358800 w 1358800"/>
                <a:gd name="T18" fmla="*/ 1358800 h 1358800"/>
              </a:gdLst>
              <a:ahLst/>
              <a:cxnLst>
                <a:cxn ang="T10">
                  <a:pos x="T0" y="T1"/>
                </a:cxn>
                <a:cxn ang="T11">
                  <a:pos x="T2" y="T3"/>
                </a:cxn>
                <a:cxn ang="T12">
                  <a:pos x="T4" y="T5"/>
                </a:cxn>
                <a:cxn ang="T13">
                  <a:pos x="T6" y="T7"/>
                </a:cxn>
                <a:cxn ang="T14">
                  <a:pos x="T8" y="T9"/>
                </a:cxn>
              </a:cxnLst>
              <a:rect l="T15" t="T16" r="T17" b="T18"/>
              <a:pathLst>
                <a:path w="1358800" h="1358800">
                  <a:moveTo>
                    <a:pt x="0" y="679400"/>
                  </a:moveTo>
                  <a:cubicBezTo>
                    <a:pt x="0" y="304178"/>
                    <a:pt x="304178" y="0"/>
                    <a:pt x="679400" y="0"/>
                  </a:cubicBezTo>
                  <a:cubicBezTo>
                    <a:pt x="1054622" y="0"/>
                    <a:pt x="1358800" y="304178"/>
                    <a:pt x="1358800" y="679400"/>
                  </a:cubicBezTo>
                  <a:cubicBezTo>
                    <a:pt x="1358800" y="1054622"/>
                    <a:pt x="1054622" y="1358800"/>
                    <a:pt x="679400" y="1358800"/>
                  </a:cubicBezTo>
                  <a:cubicBezTo>
                    <a:pt x="304178" y="1358800"/>
                    <a:pt x="0" y="1054622"/>
                    <a:pt x="0" y="679400"/>
                  </a:cubicBezTo>
                  <a:close/>
                </a:path>
              </a:pathLst>
            </a:custGeom>
            <a:solidFill>
              <a:srgbClr val="A60020"/>
            </a:solidFill>
            <a:ln>
              <a:noFill/>
            </a:ln>
            <a:effectLst>
              <a:outerShdw blurRad="63500" dist="23000" dir="5400000" algn="ctr" rotWithShape="0">
                <a:srgbClr val="000000">
                  <a:alpha val="34000"/>
                </a:srgbClr>
              </a:outerShdw>
            </a:effectLst>
            <a:extLst>
              <a:ext uri="{91240B29-F687-4F45-9708-019B960494DF}">
                <a14:hiddenLine xmlns:a14="http://schemas.microsoft.com/office/drawing/2010/main" w="9525">
                  <a:solidFill>
                    <a:srgbClr val="000000"/>
                  </a:solidFill>
                  <a:miter lim="800000"/>
                  <a:headEnd/>
                  <a:tailEnd/>
                </a14:hiddenLine>
              </a:ext>
            </a:extLst>
          </p:spPr>
          <p:txBody>
            <a:bodyPr lIns="272652" tIns="272652" rIns="272652" bIns="272652" anchor="ctr"/>
            <a:lstStyle/>
            <a:p>
              <a:pPr algn="ctr" defTabSz="3624809">
                <a:lnSpc>
                  <a:spcPct val="90000"/>
                </a:lnSpc>
                <a:spcAft>
                  <a:spcPct val="35000"/>
                </a:spcAft>
                <a:defRPr/>
              </a:pPr>
              <a:r>
                <a:rPr lang="zh-CN" altLang="en-US" sz="6200">
                  <a:solidFill>
                    <a:srgbClr val="FFFFFF"/>
                  </a:solidFill>
                  <a:latin typeface="黑体" charset="0"/>
                  <a:ea typeface="黑体" charset="0"/>
                  <a:cs typeface="黑体" charset="0"/>
                </a:rPr>
                <a:t>党</a:t>
              </a:r>
            </a:p>
          </p:txBody>
        </p:sp>
        <p:sp>
          <p:nvSpPr>
            <p:cNvPr id="32777" name="燕尾形 21"/>
            <p:cNvSpPr>
              <a:spLocks noChangeArrowheads="1"/>
            </p:cNvSpPr>
            <p:nvPr/>
          </p:nvSpPr>
          <p:spPr bwMode="auto">
            <a:xfrm>
              <a:off x="1676356" y="304792"/>
              <a:ext cx="669929" cy="671517"/>
            </a:xfrm>
            <a:prstGeom prst="chevron">
              <a:avLst>
                <a:gd name="adj" fmla="val 50000"/>
              </a:avLst>
            </a:prstGeom>
            <a:solidFill>
              <a:schemeClr val="tx1"/>
            </a:solidFill>
            <a:ln w="9525">
              <a:solidFill>
                <a:schemeClr val="tx1"/>
              </a:solidFill>
              <a:bevel/>
              <a:headEnd/>
              <a:tailEnd/>
            </a:ln>
          </p:spPr>
          <p:txBody>
            <a:bodyPr/>
            <a:lstStyle/>
            <a:p>
              <a:endParaRPr lang="zh-CN" altLang="en-US"/>
            </a:p>
          </p:txBody>
        </p:sp>
        <p:sp>
          <p:nvSpPr>
            <p:cNvPr id="9225" name="任意形状 26"/>
            <p:cNvSpPr>
              <a:spLocks noChangeArrowheads="1"/>
            </p:cNvSpPr>
            <p:nvPr/>
          </p:nvSpPr>
          <p:spPr bwMode="auto">
            <a:xfrm>
              <a:off x="0" y="0"/>
              <a:ext cx="1219178" cy="1143000"/>
            </a:xfrm>
            <a:custGeom>
              <a:avLst/>
              <a:gdLst>
                <a:gd name="T0" fmla="*/ 0 w 1358800"/>
                <a:gd name="T1" fmla="*/ 571500 h 1358800"/>
                <a:gd name="T2" fmla="*/ 609589 w 1358800"/>
                <a:gd name="T3" fmla="*/ 0 h 1358800"/>
                <a:gd name="T4" fmla="*/ 1219178 w 1358800"/>
                <a:gd name="T5" fmla="*/ 571500 h 1358800"/>
                <a:gd name="T6" fmla="*/ 609589 w 1358800"/>
                <a:gd name="T7" fmla="*/ 1143000 h 1358800"/>
                <a:gd name="T8" fmla="*/ 0 w 1358800"/>
                <a:gd name="T9" fmla="*/ 571500 h 1358800"/>
                <a:gd name="T10" fmla="*/ 0 60000 65536"/>
                <a:gd name="T11" fmla="*/ 0 60000 65536"/>
                <a:gd name="T12" fmla="*/ 0 60000 65536"/>
                <a:gd name="T13" fmla="*/ 0 60000 65536"/>
                <a:gd name="T14" fmla="*/ 0 60000 65536"/>
                <a:gd name="T15" fmla="*/ 0 w 1358800"/>
                <a:gd name="T16" fmla="*/ 0 h 1358800"/>
                <a:gd name="T17" fmla="*/ 1358800 w 1358800"/>
                <a:gd name="T18" fmla="*/ 1358800 h 1358800"/>
              </a:gdLst>
              <a:ahLst/>
              <a:cxnLst>
                <a:cxn ang="T10">
                  <a:pos x="T0" y="T1"/>
                </a:cxn>
                <a:cxn ang="T11">
                  <a:pos x="T2" y="T3"/>
                </a:cxn>
                <a:cxn ang="T12">
                  <a:pos x="T4" y="T5"/>
                </a:cxn>
                <a:cxn ang="T13">
                  <a:pos x="T6" y="T7"/>
                </a:cxn>
                <a:cxn ang="T14">
                  <a:pos x="T8" y="T9"/>
                </a:cxn>
              </a:cxnLst>
              <a:rect l="T15" t="T16" r="T17" b="T18"/>
              <a:pathLst>
                <a:path w="1358800" h="1358800">
                  <a:moveTo>
                    <a:pt x="0" y="679400"/>
                  </a:moveTo>
                  <a:cubicBezTo>
                    <a:pt x="0" y="304178"/>
                    <a:pt x="304178" y="0"/>
                    <a:pt x="679400" y="0"/>
                  </a:cubicBezTo>
                  <a:cubicBezTo>
                    <a:pt x="1054622" y="0"/>
                    <a:pt x="1358800" y="304178"/>
                    <a:pt x="1358800" y="679400"/>
                  </a:cubicBezTo>
                  <a:cubicBezTo>
                    <a:pt x="1358800" y="1054622"/>
                    <a:pt x="1054622" y="1358800"/>
                    <a:pt x="679400" y="1358800"/>
                  </a:cubicBezTo>
                  <a:cubicBezTo>
                    <a:pt x="304178" y="1358800"/>
                    <a:pt x="0" y="1054622"/>
                    <a:pt x="0" y="679400"/>
                  </a:cubicBezTo>
                  <a:close/>
                </a:path>
              </a:pathLst>
            </a:custGeom>
            <a:solidFill>
              <a:schemeClr val="accent1"/>
            </a:solidFill>
            <a:ln>
              <a:noFill/>
            </a:ln>
            <a:effectLst>
              <a:outerShdw blurRad="63500" dist="23000" dir="5400000" algn="ctr" rotWithShape="0">
                <a:srgbClr val="000000">
                  <a:alpha val="34000"/>
                </a:srgbClr>
              </a:outerShdw>
            </a:effectLst>
            <a:extLst>
              <a:ext uri="{91240B29-F687-4F45-9708-019B960494DF}">
                <a14:hiddenLine xmlns:a14="http://schemas.microsoft.com/office/drawing/2010/main" w="9525">
                  <a:solidFill>
                    <a:srgbClr val="000000"/>
                  </a:solidFill>
                  <a:miter lim="800000"/>
                  <a:headEnd/>
                  <a:tailEnd/>
                </a14:hiddenLine>
              </a:ext>
            </a:extLst>
          </p:spPr>
          <p:txBody>
            <a:bodyPr lIns="272652" tIns="272652" rIns="272652" bIns="272652" anchor="ctr"/>
            <a:lstStyle/>
            <a:p>
              <a:pPr algn="ctr" defTabSz="3624809">
                <a:lnSpc>
                  <a:spcPct val="90000"/>
                </a:lnSpc>
                <a:spcAft>
                  <a:spcPct val="35000"/>
                </a:spcAft>
                <a:defRPr/>
              </a:pPr>
              <a:r>
                <a:rPr lang="zh-CN" altLang="en-US" sz="6200" dirty="0">
                  <a:solidFill>
                    <a:srgbClr val="FFFFFF"/>
                  </a:solidFill>
                  <a:latin typeface="黑体" charset="0"/>
                  <a:ea typeface="黑体" charset="0"/>
                  <a:cs typeface="黑体" charset="0"/>
                </a:rPr>
                <a:t>法</a:t>
              </a:r>
            </a:p>
          </p:txBody>
        </p:sp>
      </p:grpSp>
      <p:pic>
        <p:nvPicPr>
          <p:cNvPr id="32771" name="图片 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8719" y="2439151"/>
            <a:ext cx="1781473" cy="22226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7" name="乘 28"/>
          <p:cNvSpPr>
            <a:spLocks/>
          </p:cNvSpPr>
          <p:nvPr/>
        </p:nvSpPr>
        <p:spPr bwMode="auto">
          <a:xfrm>
            <a:off x="10822781" y="1796447"/>
            <a:ext cx="1607344" cy="1392525"/>
          </a:xfrm>
          <a:custGeom>
            <a:avLst/>
            <a:gdLst>
              <a:gd name="T0" fmla="*/ 198224 w 1143000"/>
              <a:gd name="T1" fmla="*/ 325951 h 990600"/>
              <a:gd name="T2" fmla="*/ 350816 w 1143000"/>
              <a:gd name="T3" fmla="*/ 149884 h 990600"/>
              <a:gd name="T4" fmla="*/ 571500 w 1143000"/>
              <a:gd name="T5" fmla="*/ 341143 h 990600"/>
              <a:gd name="T6" fmla="*/ 792184 w 1143000"/>
              <a:gd name="T7" fmla="*/ 149884 h 990600"/>
              <a:gd name="T8" fmla="*/ 944776 w 1143000"/>
              <a:gd name="T9" fmla="*/ 325951 h 990600"/>
              <a:gd name="T10" fmla="*/ 749373 w 1143000"/>
              <a:gd name="T11" fmla="*/ 495300 h 990600"/>
              <a:gd name="T12" fmla="*/ 944776 w 1143000"/>
              <a:gd name="T13" fmla="*/ 664649 h 990600"/>
              <a:gd name="T14" fmla="*/ 792184 w 1143000"/>
              <a:gd name="T15" fmla="*/ 840716 h 990600"/>
              <a:gd name="T16" fmla="*/ 571500 w 1143000"/>
              <a:gd name="T17" fmla="*/ 649457 h 990600"/>
              <a:gd name="T18" fmla="*/ 350816 w 1143000"/>
              <a:gd name="T19" fmla="*/ 840716 h 990600"/>
              <a:gd name="T20" fmla="*/ 198224 w 1143000"/>
              <a:gd name="T21" fmla="*/ 664649 h 990600"/>
              <a:gd name="T22" fmla="*/ 393627 w 1143000"/>
              <a:gd name="T23" fmla="*/ 495300 h 990600"/>
              <a:gd name="T24" fmla="*/ 198224 w 1143000"/>
              <a:gd name="T25" fmla="*/ 325951 h 9906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143000" h="990600">
                <a:moveTo>
                  <a:pt x="198224" y="325951"/>
                </a:moveTo>
                <a:lnTo>
                  <a:pt x="350816" y="149884"/>
                </a:lnTo>
                <a:lnTo>
                  <a:pt x="571500" y="341143"/>
                </a:lnTo>
                <a:lnTo>
                  <a:pt x="792184" y="149884"/>
                </a:lnTo>
                <a:lnTo>
                  <a:pt x="944776" y="325951"/>
                </a:lnTo>
                <a:lnTo>
                  <a:pt x="749373" y="495300"/>
                </a:lnTo>
                <a:lnTo>
                  <a:pt x="944776" y="664649"/>
                </a:lnTo>
                <a:lnTo>
                  <a:pt x="792184" y="840716"/>
                </a:lnTo>
                <a:lnTo>
                  <a:pt x="571500" y="649457"/>
                </a:lnTo>
                <a:lnTo>
                  <a:pt x="350816" y="840716"/>
                </a:lnTo>
                <a:lnTo>
                  <a:pt x="198224" y="664649"/>
                </a:lnTo>
                <a:lnTo>
                  <a:pt x="393627" y="495300"/>
                </a:lnTo>
                <a:lnTo>
                  <a:pt x="198224" y="325951"/>
                </a:lnTo>
                <a:close/>
              </a:path>
            </a:pathLst>
          </a:custGeom>
          <a:solidFill>
            <a:schemeClr val="tx1"/>
          </a:solidFill>
          <a:ln w="9525" cap="flat" cmpd="sng">
            <a:solidFill>
              <a:schemeClr val="tx1"/>
            </a:solidFill>
            <a:bevel/>
            <a:headEnd/>
            <a:tailEnd/>
          </a:ln>
        </p:spPr>
        <p:txBody>
          <a:bodyPr lIns="128565" tIns="64282" rIns="128565" bIns="64282"/>
          <a:lstStyle/>
          <a:p>
            <a:endParaRPr lang="zh-CN" altLang="en-US"/>
          </a:p>
        </p:txBody>
      </p:sp>
      <p:sp>
        <p:nvSpPr>
          <p:cNvPr id="9228" name="乘 29"/>
          <p:cNvSpPr>
            <a:spLocks/>
          </p:cNvSpPr>
          <p:nvPr/>
        </p:nvSpPr>
        <p:spPr bwMode="auto">
          <a:xfrm>
            <a:off x="10822781" y="4150795"/>
            <a:ext cx="1607344" cy="1392525"/>
          </a:xfrm>
          <a:custGeom>
            <a:avLst/>
            <a:gdLst>
              <a:gd name="T0" fmla="*/ 198224 w 1143000"/>
              <a:gd name="T1" fmla="*/ 325951 h 990600"/>
              <a:gd name="T2" fmla="*/ 350816 w 1143000"/>
              <a:gd name="T3" fmla="*/ 149884 h 990600"/>
              <a:gd name="T4" fmla="*/ 571500 w 1143000"/>
              <a:gd name="T5" fmla="*/ 341143 h 990600"/>
              <a:gd name="T6" fmla="*/ 792184 w 1143000"/>
              <a:gd name="T7" fmla="*/ 149884 h 990600"/>
              <a:gd name="T8" fmla="*/ 944776 w 1143000"/>
              <a:gd name="T9" fmla="*/ 325951 h 990600"/>
              <a:gd name="T10" fmla="*/ 749373 w 1143000"/>
              <a:gd name="T11" fmla="*/ 495300 h 990600"/>
              <a:gd name="T12" fmla="*/ 944776 w 1143000"/>
              <a:gd name="T13" fmla="*/ 664649 h 990600"/>
              <a:gd name="T14" fmla="*/ 792184 w 1143000"/>
              <a:gd name="T15" fmla="*/ 840716 h 990600"/>
              <a:gd name="T16" fmla="*/ 571500 w 1143000"/>
              <a:gd name="T17" fmla="*/ 649457 h 990600"/>
              <a:gd name="T18" fmla="*/ 350816 w 1143000"/>
              <a:gd name="T19" fmla="*/ 840716 h 990600"/>
              <a:gd name="T20" fmla="*/ 198224 w 1143000"/>
              <a:gd name="T21" fmla="*/ 664649 h 990600"/>
              <a:gd name="T22" fmla="*/ 393627 w 1143000"/>
              <a:gd name="T23" fmla="*/ 495300 h 990600"/>
              <a:gd name="T24" fmla="*/ 198224 w 1143000"/>
              <a:gd name="T25" fmla="*/ 325951 h 9906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143000" h="990600">
                <a:moveTo>
                  <a:pt x="198224" y="325951"/>
                </a:moveTo>
                <a:lnTo>
                  <a:pt x="350816" y="149884"/>
                </a:lnTo>
                <a:lnTo>
                  <a:pt x="571500" y="341143"/>
                </a:lnTo>
                <a:lnTo>
                  <a:pt x="792184" y="149884"/>
                </a:lnTo>
                <a:lnTo>
                  <a:pt x="944776" y="325951"/>
                </a:lnTo>
                <a:lnTo>
                  <a:pt x="749373" y="495300"/>
                </a:lnTo>
                <a:lnTo>
                  <a:pt x="944776" y="664649"/>
                </a:lnTo>
                <a:lnTo>
                  <a:pt x="792184" y="840716"/>
                </a:lnTo>
                <a:lnTo>
                  <a:pt x="571500" y="649457"/>
                </a:lnTo>
                <a:lnTo>
                  <a:pt x="350816" y="840716"/>
                </a:lnTo>
                <a:lnTo>
                  <a:pt x="198224" y="664649"/>
                </a:lnTo>
                <a:lnTo>
                  <a:pt x="393627" y="495300"/>
                </a:lnTo>
                <a:lnTo>
                  <a:pt x="198224" y="325951"/>
                </a:lnTo>
                <a:close/>
              </a:path>
            </a:pathLst>
          </a:custGeom>
          <a:solidFill>
            <a:schemeClr val="tx1"/>
          </a:solidFill>
          <a:ln w="9525" cap="flat" cmpd="sng">
            <a:solidFill>
              <a:schemeClr val="tx1"/>
            </a:solidFill>
            <a:bevel/>
            <a:headEnd/>
            <a:tailEnd/>
          </a:ln>
        </p:spPr>
        <p:txBody>
          <a:bodyPr lIns="128565" tIns="64282" rIns="128565" bIns="64282"/>
          <a:lstStyle/>
          <a:p>
            <a:endParaRPr lang="zh-CN" altLang="en-US"/>
          </a:p>
        </p:txBody>
      </p:sp>
      <p:sp>
        <p:nvSpPr>
          <p:cNvPr id="9229" name="矩形 11"/>
          <p:cNvSpPr>
            <a:spLocks noChangeArrowheads="1"/>
          </p:cNvSpPr>
          <p:nvPr/>
        </p:nvSpPr>
        <p:spPr bwMode="auto">
          <a:xfrm>
            <a:off x="8679656" y="2010682"/>
            <a:ext cx="2064991" cy="1068941"/>
          </a:xfrm>
          <a:prstGeom prst="rect">
            <a:avLst/>
          </a:prstGeom>
          <a:solidFill>
            <a:schemeClr val="bg1"/>
          </a:solidFill>
          <a:ln w="25400" cmpd="sng">
            <a:solidFill>
              <a:schemeClr val="bg1"/>
            </a:solidFill>
            <a:miter lim="800000"/>
            <a:headEnd/>
            <a:tailEnd/>
          </a:ln>
          <a:effectLst>
            <a:outerShdw blurRad="63500" sx="102000" sy="102000" algn="ctr" rotWithShape="0">
              <a:srgbClr val="000000">
                <a:alpha val="39000"/>
              </a:srgbClr>
            </a:outerShdw>
          </a:effectLst>
        </p:spPr>
        <p:txBody>
          <a:bodyPr lIns="128565" tIns="64282" rIns="128565" bIns="64282" anchor="ctr"/>
          <a:lstStyle/>
          <a:p>
            <a:pPr algn="ctr">
              <a:buFont typeface="Arial" charset="0"/>
              <a:buNone/>
              <a:defRPr/>
            </a:pPr>
            <a:r>
              <a:rPr lang="zh-CN" altLang="en-US" sz="3400" dirty="0">
                <a:latin typeface="微软雅黑" pitchFamily="34" charset="-122"/>
                <a:ea typeface="微软雅黑" pitchFamily="34" charset="-122"/>
                <a:cs typeface="黑体" charset="0"/>
              </a:rPr>
              <a:t>虚置法律</a:t>
            </a:r>
          </a:p>
        </p:txBody>
      </p:sp>
      <p:sp>
        <p:nvSpPr>
          <p:cNvPr id="9230" name="矩形 12"/>
          <p:cNvSpPr>
            <a:spLocks noChangeArrowheads="1"/>
          </p:cNvSpPr>
          <p:nvPr/>
        </p:nvSpPr>
        <p:spPr bwMode="auto">
          <a:xfrm>
            <a:off x="8679656" y="4365030"/>
            <a:ext cx="2064991" cy="1071173"/>
          </a:xfrm>
          <a:prstGeom prst="rect">
            <a:avLst/>
          </a:prstGeom>
          <a:solidFill>
            <a:schemeClr val="bg1"/>
          </a:solidFill>
          <a:ln w="25400" cmpd="sng">
            <a:solidFill>
              <a:schemeClr val="bg1"/>
            </a:solidFill>
            <a:miter lim="800000"/>
            <a:headEnd/>
            <a:tailEnd/>
          </a:ln>
          <a:effectLst>
            <a:outerShdw blurRad="63500" sx="102000" sy="102000" algn="ctr" rotWithShape="0">
              <a:srgbClr val="000000">
                <a:alpha val="39000"/>
              </a:srgbClr>
            </a:outerShdw>
          </a:effectLst>
        </p:spPr>
        <p:txBody>
          <a:bodyPr lIns="128565" tIns="64282" rIns="128565" bIns="64282" anchor="ctr"/>
          <a:lstStyle/>
          <a:p>
            <a:pPr algn="ctr"/>
            <a:r>
              <a:rPr lang="zh-CN" altLang="en-US" sz="3400" dirty="0">
                <a:latin typeface="微软雅黑" pitchFamily="34" charset="-122"/>
                <a:ea typeface="微软雅黑" pitchFamily="34" charset="-122"/>
              </a:rPr>
              <a:t>取消领导</a:t>
            </a:r>
          </a:p>
        </p:txBody>
      </p:sp>
    </p:spTree>
    <p:extLst>
      <p:ext uri="{BB962C8B-B14F-4D97-AF65-F5344CB8AC3E}">
        <p14:creationId xmlns:p14="http://schemas.microsoft.com/office/powerpoint/2010/main" val="38268928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fade">
                                      <p:cBhvr>
                                        <p:cTn id="7" dur="1000"/>
                                        <p:tgtEl>
                                          <p:spTgt spid="9218"/>
                                        </p:tgtEl>
                                      </p:cBhvr>
                                    </p:animEffect>
                                    <p:anim calcmode="lin" valueType="num">
                                      <p:cBhvr>
                                        <p:cTn id="8" dur="1000" fill="hold"/>
                                        <p:tgtEl>
                                          <p:spTgt spid="9218"/>
                                        </p:tgtEl>
                                        <p:attrNameLst>
                                          <p:attrName>ppt_x</p:attrName>
                                        </p:attrNameLst>
                                      </p:cBhvr>
                                      <p:tavLst>
                                        <p:tav tm="0">
                                          <p:val>
                                            <p:strVal val="#ppt_x"/>
                                          </p:val>
                                        </p:tav>
                                        <p:tav tm="100000">
                                          <p:val>
                                            <p:strVal val="#ppt_x"/>
                                          </p:val>
                                        </p:tav>
                                      </p:tavLst>
                                    </p:anim>
                                    <p:anim calcmode="lin" valueType="num">
                                      <p:cBhvr>
                                        <p:cTn id="9" dur="1000" fill="hold"/>
                                        <p:tgtEl>
                                          <p:spTgt spid="9218"/>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9229"/>
                                        </p:tgtEl>
                                        <p:attrNameLst>
                                          <p:attrName>style.visibility</p:attrName>
                                        </p:attrNameLst>
                                      </p:cBhvr>
                                      <p:to>
                                        <p:strVal val="visible"/>
                                      </p:to>
                                    </p:set>
                                    <p:animEffect transition="in" filter="fade">
                                      <p:cBhvr>
                                        <p:cTn id="14" dur="500"/>
                                        <p:tgtEl>
                                          <p:spTgt spid="9229"/>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227"/>
                                        </p:tgtEl>
                                        <p:attrNameLst>
                                          <p:attrName>style.visibility</p:attrName>
                                        </p:attrNameLst>
                                      </p:cBhvr>
                                      <p:to>
                                        <p:strVal val="visible"/>
                                      </p:to>
                                    </p:set>
                                    <p:anim calcmode="lin" valueType="num">
                                      <p:cBhvr>
                                        <p:cTn id="19" dur="500" fill="hold"/>
                                        <p:tgtEl>
                                          <p:spTgt spid="9227"/>
                                        </p:tgtEl>
                                        <p:attrNameLst>
                                          <p:attrName>ppt_w</p:attrName>
                                        </p:attrNameLst>
                                      </p:cBhvr>
                                      <p:tavLst>
                                        <p:tav tm="0">
                                          <p:val>
                                            <p:fltVal val="0"/>
                                          </p:val>
                                        </p:tav>
                                        <p:tav tm="100000">
                                          <p:val>
                                            <p:strVal val="#ppt_w"/>
                                          </p:val>
                                        </p:tav>
                                      </p:tavLst>
                                    </p:anim>
                                    <p:anim calcmode="lin" valueType="num">
                                      <p:cBhvr>
                                        <p:cTn id="20" dur="500" fill="hold"/>
                                        <p:tgtEl>
                                          <p:spTgt spid="9227"/>
                                        </p:tgtEl>
                                        <p:attrNameLst>
                                          <p:attrName>ppt_h</p:attrName>
                                        </p:attrNameLst>
                                      </p:cBhvr>
                                      <p:tavLst>
                                        <p:tav tm="0">
                                          <p:val>
                                            <p:fltVal val="0"/>
                                          </p:val>
                                        </p:tav>
                                        <p:tav tm="100000">
                                          <p:val>
                                            <p:strVal val="#ppt_h"/>
                                          </p:val>
                                        </p:tav>
                                      </p:tavLst>
                                    </p:anim>
                                    <p:animEffect transition="in" filter="fade">
                                      <p:cBhvr>
                                        <p:cTn id="21" dur="500"/>
                                        <p:tgtEl>
                                          <p:spTgt spid="9227"/>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42" presetClass="entr" presetSubtype="0" fill="hold" nodeType="clickEffect">
                                  <p:stCondLst>
                                    <p:cond delay="0"/>
                                  </p:stCondLst>
                                  <p:childTnLst>
                                    <p:set>
                                      <p:cBhvr>
                                        <p:cTn id="25" dur="1" fill="hold">
                                          <p:stCondLst>
                                            <p:cond delay="0"/>
                                          </p:stCondLst>
                                        </p:cTn>
                                        <p:tgtEl>
                                          <p:spTgt spid="9222"/>
                                        </p:tgtEl>
                                        <p:attrNameLst>
                                          <p:attrName>style.visibility</p:attrName>
                                        </p:attrNameLst>
                                      </p:cBhvr>
                                      <p:to>
                                        <p:strVal val="visible"/>
                                      </p:to>
                                    </p:set>
                                    <p:animEffect transition="in" filter="fade">
                                      <p:cBhvr>
                                        <p:cTn id="26" dur="1000"/>
                                        <p:tgtEl>
                                          <p:spTgt spid="9222"/>
                                        </p:tgtEl>
                                      </p:cBhvr>
                                    </p:animEffect>
                                    <p:anim calcmode="lin" valueType="num">
                                      <p:cBhvr>
                                        <p:cTn id="27" dur="1000" fill="hold"/>
                                        <p:tgtEl>
                                          <p:spTgt spid="9222"/>
                                        </p:tgtEl>
                                        <p:attrNameLst>
                                          <p:attrName>ppt_x</p:attrName>
                                        </p:attrNameLst>
                                      </p:cBhvr>
                                      <p:tavLst>
                                        <p:tav tm="0">
                                          <p:val>
                                            <p:strVal val="#ppt_x"/>
                                          </p:val>
                                        </p:tav>
                                        <p:tav tm="100000">
                                          <p:val>
                                            <p:strVal val="#ppt_x"/>
                                          </p:val>
                                        </p:tav>
                                      </p:tavLst>
                                    </p:anim>
                                    <p:anim calcmode="lin" valueType="num">
                                      <p:cBhvr>
                                        <p:cTn id="28" dur="1000" fill="hold"/>
                                        <p:tgtEl>
                                          <p:spTgt spid="9222"/>
                                        </p:tgtEl>
                                        <p:attrNameLst>
                                          <p:attrName>ppt_y</p:attrName>
                                        </p:attrNameLst>
                                      </p:cBhvr>
                                      <p:tavLst>
                                        <p:tav tm="0">
                                          <p:val>
                                            <p:strVal val="#ppt_y+.1"/>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9230"/>
                                        </p:tgtEl>
                                        <p:attrNameLst>
                                          <p:attrName>style.visibility</p:attrName>
                                        </p:attrNameLst>
                                      </p:cBhvr>
                                      <p:to>
                                        <p:strVal val="visible"/>
                                      </p:to>
                                    </p:set>
                                    <p:animEffect transition="in" filter="fade">
                                      <p:cBhvr>
                                        <p:cTn id="33" dur="500"/>
                                        <p:tgtEl>
                                          <p:spTgt spid="9230"/>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9228"/>
                                        </p:tgtEl>
                                        <p:attrNameLst>
                                          <p:attrName>style.visibility</p:attrName>
                                        </p:attrNameLst>
                                      </p:cBhvr>
                                      <p:to>
                                        <p:strVal val="visible"/>
                                      </p:to>
                                    </p:set>
                                    <p:anim calcmode="lin" valueType="num">
                                      <p:cBhvr>
                                        <p:cTn id="38" dur="500" fill="hold"/>
                                        <p:tgtEl>
                                          <p:spTgt spid="9228"/>
                                        </p:tgtEl>
                                        <p:attrNameLst>
                                          <p:attrName>ppt_w</p:attrName>
                                        </p:attrNameLst>
                                      </p:cBhvr>
                                      <p:tavLst>
                                        <p:tav tm="0">
                                          <p:val>
                                            <p:fltVal val="0"/>
                                          </p:val>
                                        </p:tav>
                                        <p:tav tm="100000">
                                          <p:val>
                                            <p:strVal val="#ppt_w"/>
                                          </p:val>
                                        </p:tav>
                                      </p:tavLst>
                                    </p:anim>
                                    <p:anim calcmode="lin" valueType="num">
                                      <p:cBhvr>
                                        <p:cTn id="39" dur="500" fill="hold"/>
                                        <p:tgtEl>
                                          <p:spTgt spid="9228"/>
                                        </p:tgtEl>
                                        <p:attrNameLst>
                                          <p:attrName>ppt_h</p:attrName>
                                        </p:attrNameLst>
                                      </p:cBhvr>
                                      <p:tavLst>
                                        <p:tav tm="0">
                                          <p:val>
                                            <p:fltVal val="0"/>
                                          </p:val>
                                        </p:tav>
                                        <p:tav tm="100000">
                                          <p:val>
                                            <p:strVal val="#ppt_h"/>
                                          </p:val>
                                        </p:tav>
                                      </p:tavLst>
                                    </p:anim>
                                    <p:animEffect transition="in" filter="fade">
                                      <p:cBhvr>
                                        <p:cTn id="40" dur="500"/>
                                        <p:tgtEl>
                                          <p:spTgt spid="9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7" grpId="0" animBg="1"/>
      <p:bldP spid="9228" grpId="0" animBg="1"/>
      <p:bldP spid="9229" grpId="0" animBg="1" autoUpdateAnimBg="0"/>
      <p:bldP spid="9230" grpId="0" animBg="1"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矩形 3"/>
          <p:cNvSpPr>
            <a:spLocks noChangeArrowheads="1"/>
          </p:cNvSpPr>
          <p:nvPr/>
        </p:nvSpPr>
        <p:spPr bwMode="auto">
          <a:xfrm>
            <a:off x="4500562" y="1796447"/>
            <a:ext cx="7179469" cy="4389577"/>
          </a:xfrm>
          <a:prstGeom prst="rect">
            <a:avLst/>
          </a:prstGeom>
          <a:solidFill>
            <a:schemeClr val="bg1"/>
          </a:solidFill>
          <a:ln w="25400" cmpd="sng">
            <a:solidFill>
              <a:schemeClr val="bg1"/>
            </a:solidFill>
            <a:miter lim="800000"/>
            <a:headEnd/>
            <a:tailEnd/>
          </a:ln>
          <a:effectLst>
            <a:outerShdw blurRad="63500" sx="102000" sy="102000" algn="ctr" rotWithShape="0">
              <a:srgbClr val="000000">
                <a:alpha val="39000"/>
              </a:srgbClr>
            </a:outerShdw>
          </a:effectLst>
        </p:spPr>
        <p:txBody>
          <a:bodyPr lIns="128565" tIns="64282" rIns="128565" bIns="64282" anchor="ctr"/>
          <a:lstStyle/>
          <a:p>
            <a:pPr algn="ctr">
              <a:buFont typeface="Arial" charset="0"/>
              <a:buNone/>
              <a:defRPr/>
            </a:pPr>
            <a:endParaRPr lang="zh-CN" altLang="en-US">
              <a:solidFill>
                <a:srgbClr val="FFFFFF"/>
              </a:solidFill>
              <a:latin typeface="黑体" charset="0"/>
              <a:ea typeface="黑体" charset="0"/>
              <a:cs typeface="黑体" charset="0"/>
            </a:endParaRPr>
          </a:p>
        </p:txBody>
      </p:sp>
      <p:grpSp>
        <p:nvGrpSpPr>
          <p:cNvPr id="33794" name="矩形 1"/>
          <p:cNvGrpSpPr>
            <a:grpSpLocks/>
          </p:cNvGrpSpPr>
          <p:nvPr/>
        </p:nvGrpSpPr>
        <p:grpSpPr bwMode="auto">
          <a:xfrm>
            <a:off x="4458147" y="1644697"/>
            <a:ext cx="7259836" cy="4585959"/>
            <a:chOff x="0" y="0"/>
            <a:chExt cx="3252" cy="2055"/>
          </a:xfrm>
        </p:grpSpPr>
        <p:pic>
          <p:nvPicPr>
            <p:cNvPr id="33797" name="矩形 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252" cy="2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 Box 5"/>
            <p:cNvSpPr txBox="1">
              <a:spLocks noChangeArrowheads="1"/>
            </p:cNvSpPr>
            <p:nvPr/>
          </p:nvSpPr>
          <p:spPr bwMode="auto">
            <a:xfrm>
              <a:off x="67" y="68"/>
              <a:ext cx="3120" cy="1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ctr"/>
              <a:r>
                <a:rPr lang="zh-CN" altLang="en-US" dirty="0"/>
                <a:t>序言</a:t>
              </a:r>
              <a:endParaRPr lang="en-US" altLang="zh-CN" dirty="0"/>
            </a:p>
            <a:p>
              <a:r>
                <a:rPr lang="en-US" altLang="zh-CN" dirty="0"/>
                <a:t>    </a:t>
              </a:r>
              <a:r>
                <a:rPr lang="zh-CN" altLang="en-US" dirty="0"/>
                <a:t>中国新民主主义革命的胜利和社会主义事业的成就，是</a:t>
              </a:r>
              <a:r>
                <a:rPr lang="zh-CN" altLang="en-US" dirty="0">
                  <a:solidFill>
                    <a:srgbClr val="FF0000"/>
                  </a:solidFill>
                </a:rPr>
                <a:t>中国共产党领导</a:t>
              </a:r>
              <a:r>
                <a:rPr lang="zh-CN" altLang="en-US" dirty="0"/>
                <a:t>中国各族人民，在马克思列宁主义、毛泽东思想的指引下，坚持真理，修正错误，战胜许多艰难险阻而取得的。</a:t>
              </a:r>
              <a:endParaRPr lang="en-US" altLang="zh-CN" dirty="0"/>
            </a:p>
            <a:p>
              <a:r>
                <a:rPr lang="en-US" altLang="zh-CN" dirty="0"/>
                <a:t>    </a:t>
              </a:r>
              <a:r>
                <a:rPr lang="zh-CN" altLang="en-US" dirty="0"/>
                <a:t>中国各族人民将继续在</a:t>
              </a:r>
              <a:r>
                <a:rPr lang="zh-CN" altLang="en-US" dirty="0">
                  <a:solidFill>
                    <a:srgbClr val="FF0000"/>
                  </a:solidFill>
                </a:rPr>
                <a:t>中国共产党领导</a:t>
              </a:r>
              <a:r>
                <a:rPr lang="zh-CN" altLang="en-US" dirty="0"/>
                <a:t>下，在马克思列宁主义、毛泽东思想、邓小平理论和“三个代表”重要思想指引下，坚持人民民主专政，坚持社会主义道路，坚持改革开放，不断完善社会主义的各项制度，</a:t>
              </a:r>
              <a:r>
                <a:rPr lang="en-US" altLang="zh-CN" dirty="0"/>
                <a:t>……</a:t>
              </a:r>
              <a:r>
                <a:rPr lang="zh-CN" altLang="en-US" dirty="0"/>
                <a:t>，把我国建设成为富强、民主、文明的社会主义国家。</a:t>
              </a:r>
            </a:p>
          </p:txBody>
        </p:sp>
      </p:grpSp>
      <p:pic>
        <p:nvPicPr>
          <p:cNvPr id="33795" name="图片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4407" y="1796447"/>
            <a:ext cx="2917776" cy="3829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7" name="Rectangle 2"/>
          <p:cNvSpPr txBox="1">
            <a:spLocks noChangeArrowheads="1"/>
          </p:cNvSpPr>
          <p:nvPr/>
        </p:nvSpPr>
        <p:spPr bwMode="auto">
          <a:xfrm>
            <a:off x="4926955" y="735946"/>
            <a:ext cx="6322219" cy="6627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3000"/>
                    </a:schemeClr>
                  </a:outerShdw>
                </a:effectLst>
              </a14:hiddenEffects>
            </a:ext>
          </a:extLst>
        </p:spPr>
        <p:txBody>
          <a:bodyPr lIns="128565" tIns="64282" rIns="128565" bIns="64282"/>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ctr">
              <a:spcBef>
                <a:spcPct val="0"/>
              </a:spcBef>
            </a:pPr>
            <a:r>
              <a:rPr lang="zh-CN" altLang="en-US" sz="3600" dirty="0">
                <a:solidFill>
                  <a:schemeClr val="tx2"/>
                </a:solidFill>
                <a:latin typeface="微软雅黑" pitchFamily="34" charset="-122"/>
                <a:ea typeface="微软雅黑" pitchFamily="34" charset="-122"/>
              </a:rPr>
              <a:t>取消党的领导违反宪法</a:t>
            </a:r>
          </a:p>
        </p:txBody>
      </p:sp>
    </p:spTree>
    <p:extLst>
      <p:ext uri="{BB962C8B-B14F-4D97-AF65-F5344CB8AC3E}">
        <p14:creationId xmlns:p14="http://schemas.microsoft.com/office/powerpoint/2010/main" val="26925476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6"/>
          <p:cNvSpPr txBox="1">
            <a:spLocks noChangeArrowheads="1"/>
          </p:cNvSpPr>
          <p:nvPr/>
        </p:nvSpPr>
        <p:spPr bwMode="auto">
          <a:xfrm>
            <a:off x="5572125" y="1796447"/>
            <a:ext cx="6107906" cy="4068225"/>
          </a:xfrm>
          <a:prstGeom prst="rect">
            <a:avLst/>
          </a:prstGeom>
          <a:solidFill>
            <a:schemeClr val="bg1"/>
          </a:solidFill>
          <a:ln w="19050">
            <a:solidFill>
              <a:srgbClr val="7F7F7F"/>
            </a:solidFill>
            <a:miter lim="800000"/>
            <a:headEnd/>
            <a:tailEnd/>
          </a:ln>
        </p:spPr>
        <p:txBody>
          <a:bodyPr lIns="128565" tIns="64282" rIns="128565" bIns="64282"/>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spcBef>
                <a:spcPct val="20000"/>
              </a:spcBef>
            </a:pPr>
            <a:r>
              <a:rPr lang="en-US" altLang="zh-CN" sz="2500" dirty="0"/>
              <a:t>    </a:t>
            </a:r>
            <a:r>
              <a:rPr lang="zh-CN" altLang="en-US" sz="2800" dirty="0"/>
              <a:t>全面推进依法治国这件大事能不能办好，</a:t>
            </a:r>
            <a:r>
              <a:rPr lang="zh-CN" altLang="en-US" sz="2800" dirty="0">
                <a:solidFill>
                  <a:srgbClr val="F2001C"/>
                </a:solidFill>
              </a:rPr>
              <a:t>最关键的是方向是不是正确、政治保证是不是坚强有力，具体讲就是要坚持党的领导</a:t>
            </a:r>
            <a:r>
              <a:rPr lang="zh-CN" altLang="en-US" sz="2800" dirty="0"/>
              <a:t>，坚持中国特色社会主义制度，贯彻中国特色社会主义法治理论。</a:t>
            </a:r>
            <a:endParaRPr lang="en-US" altLang="zh-CN" sz="2800" dirty="0"/>
          </a:p>
          <a:p>
            <a:pPr>
              <a:spcBef>
                <a:spcPct val="20000"/>
              </a:spcBef>
            </a:pPr>
            <a:r>
              <a:rPr lang="en-US" altLang="zh-CN" sz="2800" dirty="0"/>
              <a:t>        ——</a:t>
            </a:r>
            <a:r>
              <a:rPr lang="zh-CN" altLang="en-US" sz="2800" dirty="0"/>
              <a:t>十八届四中全会</a:t>
            </a:r>
            <a:r>
              <a:rPr lang="en-US" altLang="zh-CN" sz="2800" dirty="0"/>
              <a:t>《</a:t>
            </a:r>
            <a:r>
              <a:rPr lang="zh-CN" altLang="en-US" sz="2800" dirty="0"/>
              <a:t>中共中央关于全面推进依法治国若干重大问题的决议</a:t>
            </a:r>
            <a:r>
              <a:rPr lang="en-US" altLang="zh-CN" sz="2800" dirty="0"/>
              <a:t>》</a:t>
            </a:r>
            <a:endParaRPr lang="zh-CN" altLang="en-US" sz="2800" dirty="0"/>
          </a:p>
        </p:txBody>
      </p:sp>
      <p:sp>
        <p:nvSpPr>
          <p:cNvPr id="11268" name="Rectangle 2"/>
          <p:cNvSpPr txBox="1">
            <a:spLocks noChangeArrowheads="1"/>
          </p:cNvSpPr>
          <p:nvPr/>
        </p:nvSpPr>
        <p:spPr bwMode="auto">
          <a:xfrm>
            <a:off x="2036887" y="736005"/>
            <a:ext cx="9001125" cy="4284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3000"/>
                    </a:schemeClr>
                  </a:outerShdw>
                </a:effectLst>
              </a14:hiddenEffects>
            </a:ext>
          </a:extLst>
        </p:spPr>
        <p:txBody>
          <a:bodyPr lIns="128565" tIns="64282" rIns="128565" bIns="64282" anchor="ct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ctr">
              <a:spcBef>
                <a:spcPct val="0"/>
              </a:spcBef>
            </a:pPr>
            <a:r>
              <a:rPr lang="zh-CN" altLang="en-US" sz="3600" dirty="0">
                <a:solidFill>
                  <a:srgbClr val="000000"/>
                </a:solidFill>
                <a:latin typeface="微软雅黑" pitchFamily="34" charset="-122"/>
                <a:ea typeface="微软雅黑" pitchFamily="34" charset="-122"/>
              </a:rPr>
              <a:t>取消党的领导是自掘坟墓</a:t>
            </a:r>
            <a:endParaRPr lang="zh-CN" altLang="en-US" sz="3600" dirty="0">
              <a:solidFill>
                <a:schemeClr val="tx2"/>
              </a:solidFill>
              <a:latin typeface="微软雅黑" pitchFamily="34" charset="-122"/>
              <a:ea typeface="微软雅黑" pitchFamily="34" charset="-122"/>
            </a:endParaRPr>
          </a:p>
        </p:txBody>
      </p:sp>
      <p:pic>
        <p:nvPicPr>
          <p:cNvPr id="2050" name="Picture 2" descr="https://timgsa.baidu.com/timg?image&amp;quality=80&amp;size=b9999_10000&amp;sec=1571314388625&amp;di=adfb70f5b4c6f463e3b50f3c0935b7ba&amp;imgtype=0&amp;src=http%3A%2F%2Fnews.youth.cn%2Fwztt%2F201403%2FW02014030164217533606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743" y="2185775"/>
            <a:ext cx="4468044" cy="33510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313545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idx="4294967295"/>
          </p:nvPr>
        </p:nvSpPr>
        <p:spPr/>
        <p:txBody>
          <a:bodyPr>
            <a:normAutofit/>
          </a:bodyPr>
          <a:lstStyle/>
          <a:p>
            <a:r>
              <a:rPr lang="zh-CN" altLang="en-US" sz="3600" b="1" dirty="0">
                <a:latin typeface="微软雅黑" pitchFamily="34" charset="-122"/>
                <a:ea typeface="微软雅黑" pitchFamily="34" charset="-122"/>
              </a:rPr>
              <a:t>强力政党是后发现代化国家高制度化水平的有力保障</a:t>
            </a:r>
          </a:p>
        </p:txBody>
      </p:sp>
      <p:sp>
        <p:nvSpPr>
          <p:cNvPr id="36866" name="AutoShape 6" descr="90243795_7"/>
          <p:cNvSpPr>
            <a:spLocks noChangeAspect="1" noChangeArrowheads="1"/>
          </p:cNvSpPr>
          <p:nvPr/>
        </p:nvSpPr>
        <p:spPr bwMode="auto">
          <a:xfrm>
            <a:off x="6215063" y="3400974"/>
            <a:ext cx="428625" cy="428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67" name="AutoShape 8" descr="90243795_7"/>
          <p:cNvSpPr>
            <a:spLocks noChangeAspect="1" noChangeArrowheads="1"/>
          </p:cNvSpPr>
          <p:nvPr/>
        </p:nvSpPr>
        <p:spPr bwMode="auto">
          <a:xfrm>
            <a:off x="6215063" y="3400974"/>
            <a:ext cx="428625" cy="428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68" name="AutoShape 10" descr="01300000214331123053352161302"/>
          <p:cNvSpPr>
            <a:spLocks noChangeAspect="1" noChangeArrowheads="1"/>
          </p:cNvSpPr>
          <p:nvPr/>
        </p:nvSpPr>
        <p:spPr bwMode="auto">
          <a:xfrm>
            <a:off x="6215063" y="3400974"/>
            <a:ext cx="428625" cy="428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69" name="AutoShape 12" descr="20090106053233453"/>
          <p:cNvSpPr>
            <a:spLocks noChangeAspect="1" noChangeArrowheads="1"/>
          </p:cNvSpPr>
          <p:nvPr/>
        </p:nvSpPr>
        <p:spPr bwMode="auto">
          <a:xfrm>
            <a:off x="6215063" y="3400974"/>
            <a:ext cx="428625" cy="428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70" name="AutoShape 14" descr="20090106053233453"/>
          <p:cNvSpPr>
            <a:spLocks noChangeAspect="1" noChangeArrowheads="1"/>
          </p:cNvSpPr>
          <p:nvPr/>
        </p:nvSpPr>
        <p:spPr bwMode="auto">
          <a:xfrm>
            <a:off x="6215063" y="3400974"/>
            <a:ext cx="428625" cy="428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71" name="AutoShape 16" descr="20090106053233453"/>
          <p:cNvSpPr>
            <a:spLocks noChangeAspect="1" noChangeArrowheads="1"/>
          </p:cNvSpPr>
          <p:nvPr/>
        </p:nvSpPr>
        <p:spPr bwMode="auto">
          <a:xfrm>
            <a:off x="4647902" y="4378420"/>
            <a:ext cx="2973586" cy="4445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72" name="AutoShape 18" descr="20090106053233453"/>
          <p:cNvSpPr>
            <a:spLocks noChangeAspect="1" noChangeArrowheads="1"/>
          </p:cNvSpPr>
          <p:nvPr/>
        </p:nvSpPr>
        <p:spPr bwMode="auto">
          <a:xfrm>
            <a:off x="8518922" y="3789274"/>
            <a:ext cx="2973586" cy="4445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73" name="AutoShape 20" descr="b25d99017581aca4277fb5da"/>
          <p:cNvSpPr>
            <a:spLocks noChangeAspect="1" noChangeArrowheads="1"/>
          </p:cNvSpPr>
          <p:nvPr/>
        </p:nvSpPr>
        <p:spPr bwMode="auto">
          <a:xfrm>
            <a:off x="6215063" y="3400974"/>
            <a:ext cx="428625" cy="428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74" name="AutoShape 22" descr="c79af67316a1451fa82e7eeb3d73a323_th"/>
          <p:cNvSpPr>
            <a:spLocks noChangeAspect="1" noChangeArrowheads="1"/>
          </p:cNvSpPr>
          <p:nvPr/>
        </p:nvSpPr>
        <p:spPr bwMode="auto">
          <a:xfrm>
            <a:off x="6215063" y="3400974"/>
            <a:ext cx="428625" cy="428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78" name="Rectangle 6"/>
          <p:cNvSpPr>
            <a:spLocks noChangeArrowheads="1"/>
          </p:cNvSpPr>
          <p:nvPr/>
        </p:nvSpPr>
        <p:spPr bwMode="auto">
          <a:xfrm>
            <a:off x="957709" y="2439151"/>
            <a:ext cx="6650385" cy="4617201"/>
          </a:xfrm>
          <a:prstGeom prst="rect">
            <a:avLst/>
          </a:prstGeom>
          <a:noFill/>
          <a:ln w="15875">
            <a:solidFill>
              <a:srgbClr val="7F7F7F"/>
            </a:solidFill>
            <a:miter lim="800000"/>
            <a:headEnd/>
            <a:tailEnd/>
          </a:ln>
          <a:extLst>
            <a:ext uri="{909E8E84-426E-40DD-AFC4-6F175D3DCCD1}">
              <a14:hiddenFill xmlns:a14="http://schemas.microsoft.com/office/drawing/2010/main">
                <a:solidFill>
                  <a:schemeClr val="accent1"/>
                </a:solidFill>
              </a14:hiddenFill>
            </a:ext>
          </a:extLst>
        </p:spPr>
        <p:txBody>
          <a:bodyPr wrap="square">
            <a:spAutoFit/>
          </a:bodyPr>
          <a:lstStyle/>
          <a:p>
            <a:pPr>
              <a:lnSpc>
                <a:spcPct val="150000"/>
              </a:lnSpc>
            </a:pPr>
            <a:r>
              <a:rPr lang="zh-CN" altLang="en-US" sz="2800" b="1" dirty="0">
                <a:latin typeface="微软雅黑" pitchFamily="34" charset="-122"/>
                <a:ea typeface="微软雅黑" pitchFamily="34" charset="-122"/>
              </a:rPr>
              <a:t>    一个现代化中政治体系的安定，取决其</a:t>
            </a:r>
            <a:r>
              <a:rPr lang="zh-CN" altLang="en-US" sz="2800" b="1" dirty="0">
                <a:solidFill>
                  <a:srgbClr val="DD0035"/>
                </a:solidFill>
                <a:latin typeface="微软雅黑" pitchFamily="34" charset="-122"/>
                <a:ea typeface="微软雅黑" pitchFamily="34" charset="-122"/>
              </a:rPr>
              <a:t>政党的力量</a:t>
            </a:r>
            <a:r>
              <a:rPr lang="zh-CN" altLang="en-US" sz="2800" b="1" dirty="0">
                <a:latin typeface="微软雅黑" pitchFamily="34" charset="-122"/>
                <a:ea typeface="微软雅黑" pitchFamily="34" charset="-122"/>
              </a:rPr>
              <a:t>。一个强大的政党能使群众的支持制度化。政党的力量反映了大众支持的范围和制度化水平。</a:t>
            </a:r>
            <a:r>
              <a:rPr lang="zh-CN" altLang="en-US" sz="2800" b="1" dirty="0">
                <a:solidFill>
                  <a:srgbClr val="F2001C"/>
                </a:solidFill>
                <a:latin typeface="微软雅黑" pitchFamily="34" charset="-122"/>
                <a:ea typeface="微软雅黑" pitchFamily="34" charset="-122"/>
              </a:rPr>
              <a:t>凡达到目前和预料到的高水平政治安定的发展中国家，莫不至少有一个强有力的政党。</a:t>
            </a:r>
          </a:p>
          <a:p>
            <a:pPr>
              <a:lnSpc>
                <a:spcPct val="150000"/>
              </a:lnSpc>
            </a:pPr>
            <a:r>
              <a:rPr lang="en-US" altLang="zh-CN" sz="2800" dirty="0">
                <a:latin typeface="楷体" pitchFamily="49" charset="-122"/>
                <a:ea typeface="楷体" pitchFamily="49" charset="-122"/>
              </a:rPr>
              <a:t>  ——</a:t>
            </a:r>
            <a:r>
              <a:rPr lang="zh-CN" altLang="en-US" sz="2800" dirty="0">
                <a:latin typeface="楷体" pitchFamily="49" charset="-122"/>
                <a:ea typeface="楷体" pitchFamily="49" charset="-122"/>
              </a:rPr>
              <a:t>亨廷顿</a:t>
            </a:r>
            <a:r>
              <a:rPr lang="en-US" altLang="zh-CN" sz="2800" dirty="0">
                <a:latin typeface="楷体" pitchFamily="49" charset="-122"/>
                <a:ea typeface="楷体" pitchFamily="49" charset="-122"/>
              </a:rPr>
              <a:t>《</a:t>
            </a:r>
            <a:r>
              <a:rPr lang="zh-CN" altLang="en-US" sz="2800" dirty="0">
                <a:latin typeface="楷体" pitchFamily="49" charset="-122"/>
                <a:ea typeface="楷体" pitchFamily="49" charset="-122"/>
              </a:rPr>
              <a:t>变化社会中的政治秩序</a:t>
            </a:r>
            <a:r>
              <a:rPr lang="en-US" altLang="zh-CN" sz="2800" dirty="0">
                <a:latin typeface="楷体" pitchFamily="49" charset="-122"/>
                <a:ea typeface="楷体" pitchFamily="49" charset="-122"/>
              </a:rPr>
              <a:t>》 </a:t>
            </a:r>
          </a:p>
        </p:txBody>
      </p:sp>
      <p:sp>
        <p:nvSpPr>
          <p:cNvPr id="36876" name="AutoShape 27" descr="u=4257460976,2360705565&amp;fm=23&amp;gp=0"/>
          <p:cNvSpPr>
            <a:spLocks noChangeAspect="1" noChangeArrowheads="1"/>
          </p:cNvSpPr>
          <p:nvPr/>
        </p:nvSpPr>
        <p:spPr bwMode="auto">
          <a:xfrm>
            <a:off x="6215063" y="3400974"/>
            <a:ext cx="428625" cy="428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sp>
        <p:nvSpPr>
          <p:cNvPr id="36877" name="AutoShape 29" descr="082e5f06ea8615c52f8a01"/>
          <p:cNvSpPr>
            <a:spLocks noChangeAspect="1" noChangeArrowheads="1"/>
          </p:cNvSpPr>
          <p:nvPr/>
        </p:nvSpPr>
        <p:spPr bwMode="auto">
          <a:xfrm>
            <a:off x="6215063" y="3400974"/>
            <a:ext cx="428625" cy="428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lstStyle/>
          <a:p>
            <a:endParaRPr lang="zh-CN" altLang="en-US"/>
          </a:p>
        </p:txBody>
      </p:sp>
      <p:pic>
        <p:nvPicPr>
          <p:cNvPr id="4098" name="Picture 2" descr="https://timgsa.baidu.com/timg?image&amp;quality=80&amp;size=b9999_10000&amp;sec=1571314467946&amp;di=8d25764979e1d7ecfc2930ce4d15eab2&amp;imgtype=jpg&amp;src=http%3A%2F%2F5b0988e595225.cdn.sohucs.com%2Fimages%2F20190127%2F023faf38ac694a13914153f2d3767bf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9447" y="3222270"/>
            <a:ext cx="4840953" cy="3050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815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idx="4294967295"/>
          </p:nvPr>
        </p:nvSpPr>
        <p:spPr/>
        <p:txBody>
          <a:bodyPr>
            <a:normAutofit/>
          </a:bodyPr>
          <a:lstStyle/>
          <a:p>
            <a:r>
              <a:rPr lang="zh-CN" altLang="en-US" sz="3600" b="1" dirty="0">
                <a:latin typeface="微软雅黑" pitchFamily="34" charset="-122"/>
                <a:ea typeface="微软雅黑" pitchFamily="34" charset="-122"/>
              </a:rPr>
              <a:t>中国共产党与民主法治的发展</a:t>
            </a:r>
          </a:p>
        </p:txBody>
      </p:sp>
      <p:sp>
        <p:nvSpPr>
          <p:cNvPr id="37891" name="Rectangle 6"/>
          <p:cNvSpPr>
            <a:spLocks noChangeArrowheads="1"/>
          </p:cNvSpPr>
          <p:nvPr/>
        </p:nvSpPr>
        <p:spPr bwMode="auto">
          <a:xfrm>
            <a:off x="884760" y="2320181"/>
            <a:ext cx="7473428" cy="4007804"/>
          </a:xfrm>
          <a:prstGeom prst="rect">
            <a:avLst/>
          </a:prstGeom>
          <a:noFill/>
          <a:ln w="15875">
            <a:solidFill>
              <a:srgbClr val="7F7F7F"/>
            </a:solidFill>
            <a:miter lim="800000"/>
            <a:headEnd/>
            <a:tailEnd/>
          </a:ln>
          <a:extLst>
            <a:ext uri="{909E8E84-426E-40DD-AFC4-6F175D3DCCD1}">
              <a14:hiddenFill xmlns:a14="http://schemas.microsoft.com/office/drawing/2010/main">
                <a:solidFill>
                  <a:schemeClr val="accent1"/>
                </a:solidFill>
              </a14:hiddenFill>
            </a:ext>
          </a:extLst>
        </p:spPr>
        <p:txBody>
          <a:bodyPr wrap="square" lIns="128565" tIns="64282" rIns="128565" bIns="64282">
            <a:spAutoFit/>
          </a:bodyPr>
          <a:lstStyle/>
          <a:p>
            <a:pPr>
              <a:lnSpc>
                <a:spcPct val="150000"/>
              </a:lnSpc>
            </a:pPr>
            <a:r>
              <a:rPr lang="zh-CN" altLang="en-US" sz="2800" b="1" dirty="0">
                <a:latin typeface="微软雅黑" pitchFamily="34" charset="-122"/>
                <a:ea typeface="微软雅黑" pitchFamily="34" charset="-122"/>
              </a:rPr>
              <a:t>   </a:t>
            </a:r>
            <a:r>
              <a:rPr lang="en-US" altLang="zh-CN" sz="2800" b="1" dirty="0">
                <a:latin typeface="微软雅黑" pitchFamily="34" charset="-122"/>
                <a:ea typeface="微软雅黑" pitchFamily="34" charset="-122"/>
              </a:rPr>
              <a:t> </a:t>
            </a:r>
            <a:r>
              <a:rPr lang="zh-CN" altLang="en-US" sz="2800" b="1" dirty="0">
                <a:latin typeface="微软雅黑" pitchFamily="34" charset="-122"/>
                <a:ea typeface="微软雅黑" pitchFamily="34" charset="-122"/>
              </a:rPr>
              <a:t>新兴民主国家</a:t>
            </a:r>
            <a:r>
              <a:rPr lang="en-US" altLang="zh-CN" sz="2800" b="1" dirty="0">
                <a:latin typeface="微软雅黑" pitchFamily="34" charset="-122"/>
                <a:ea typeface="微软雅黑" pitchFamily="34" charset="-122"/>
              </a:rPr>
              <a:t>(</a:t>
            </a:r>
            <a:r>
              <a:rPr lang="zh-CN" altLang="en-US" sz="2800" b="1" dirty="0">
                <a:latin typeface="微软雅黑" pitchFamily="34" charset="-122"/>
                <a:ea typeface="微软雅黑" pitchFamily="34" charset="-122"/>
              </a:rPr>
              <a:t>有时甚至是发展完善的民主国家</a:t>
            </a:r>
            <a:r>
              <a:rPr lang="en-US" altLang="zh-CN" sz="2800" b="1" dirty="0">
                <a:latin typeface="微软雅黑" pitchFamily="34" charset="-122"/>
                <a:ea typeface="微软雅黑" pitchFamily="34" charset="-122"/>
              </a:rPr>
              <a:t>)</a:t>
            </a:r>
            <a:r>
              <a:rPr lang="zh-CN" altLang="en-US" sz="2800" b="1" dirty="0">
                <a:latin typeface="微软雅黑" pitchFamily="34" charset="-122"/>
                <a:ea typeface="微软雅黑" pitchFamily="34" charset="-122"/>
              </a:rPr>
              <a:t>无法跟上公民对国家高质量服务的要求是近来民主转型的致命问题。而</a:t>
            </a:r>
            <a:r>
              <a:rPr lang="zh-CN" altLang="en-US" sz="2800" b="1" dirty="0">
                <a:solidFill>
                  <a:srgbClr val="B6162D"/>
                </a:solidFill>
                <a:latin typeface="微软雅黑" pitchFamily="34" charset="-122"/>
                <a:ea typeface="微软雅黑" pitchFamily="34" charset="-122"/>
              </a:rPr>
              <a:t>中国</a:t>
            </a:r>
            <a:r>
              <a:rPr lang="zh-CN" altLang="en-US" sz="2800" b="1" dirty="0">
                <a:latin typeface="微软雅黑" pitchFamily="34" charset="-122"/>
                <a:ea typeface="微软雅黑" pitchFamily="34" charset="-122"/>
              </a:rPr>
              <a:t>和新加坡等国家正因为能够提供这些服务，</a:t>
            </a:r>
            <a:r>
              <a:rPr lang="zh-CN" altLang="en-US" sz="2800" b="1" dirty="0">
                <a:solidFill>
                  <a:srgbClr val="DD0035"/>
                </a:solidFill>
                <a:latin typeface="微软雅黑" pitchFamily="34" charset="-122"/>
                <a:ea typeface="微软雅黑" pitchFamily="34" charset="-122"/>
              </a:rPr>
              <a:t>这使得它们在世界各地的声望不断提高。</a:t>
            </a:r>
            <a:r>
              <a:rPr lang="zh-CN" altLang="en-US" sz="2800" b="1" dirty="0">
                <a:latin typeface="微软雅黑" pitchFamily="34" charset="-122"/>
                <a:ea typeface="微软雅黑" pitchFamily="34" charset="-122"/>
              </a:rPr>
              <a:t> </a:t>
            </a:r>
            <a:endParaRPr lang="en-US" altLang="zh-CN" sz="2800" b="1" dirty="0">
              <a:latin typeface="微软雅黑" pitchFamily="34" charset="-122"/>
              <a:ea typeface="微软雅黑" pitchFamily="34" charset="-122"/>
            </a:endParaRPr>
          </a:p>
          <a:p>
            <a:pPr>
              <a:lnSpc>
                <a:spcPct val="150000"/>
              </a:lnSpc>
            </a:pPr>
            <a:r>
              <a:rPr lang="en-US" altLang="zh-CN" sz="2800" dirty="0">
                <a:latin typeface="微软雅黑" pitchFamily="34" charset="-122"/>
                <a:ea typeface="微软雅黑" pitchFamily="34" charset="-122"/>
              </a:rPr>
              <a:t>   ——</a:t>
            </a:r>
            <a:r>
              <a:rPr lang="zh-CN" altLang="en-US" sz="2800" dirty="0">
                <a:latin typeface="楷体" pitchFamily="49" charset="-122"/>
                <a:ea typeface="楷体" pitchFamily="49" charset="-122"/>
              </a:rPr>
              <a:t>福山</a:t>
            </a:r>
            <a:r>
              <a:rPr lang="en-US" altLang="zh-CN" sz="2800" dirty="0">
                <a:latin typeface="楷体" pitchFamily="49" charset="-122"/>
                <a:ea typeface="楷体" pitchFamily="49" charset="-122"/>
              </a:rPr>
              <a:t>《</a:t>
            </a:r>
            <a:r>
              <a:rPr lang="zh-CN" altLang="en-US" sz="2800" dirty="0">
                <a:latin typeface="楷体" pitchFamily="49" charset="-122"/>
                <a:ea typeface="楷体" pitchFamily="49" charset="-122"/>
              </a:rPr>
              <a:t>为何民主在全球表现得如此差劲</a:t>
            </a:r>
            <a:r>
              <a:rPr lang="en-US" altLang="zh-CN" sz="2800" dirty="0">
                <a:latin typeface="楷体" pitchFamily="49" charset="-122"/>
                <a:ea typeface="楷体" pitchFamily="49" charset="-122"/>
              </a:rPr>
              <a:t>》</a:t>
            </a:r>
            <a:endParaRPr lang="zh-CN" altLang="en-US" sz="2800" dirty="0">
              <a:latin typeface="楷体" pitchFamily="49" charset="-122"/>
              <a:ea typeface="楷体" pitchFamily="49" charset="-122"/>
            </a:endParaRPr>
          </a:p>
        </p:txBody>
      </p:sp>
      <p:pic>
        <p:nvPicPr>
          <p:cNvPr id="3074" name="Picture 2" descr="https://timgsa.baidu.com/timg?image&amp;quality=80&amp;size=b9999_10000&amp;sec=1571314431868&amp;di=a05cd9bda143734372c5f520c871fc46&amp;imgtype=0&amp;src=http%3A%2F%2Fs9.rr.itc.cn%2Fr%2FwapChange%2F20139_9_7%2Fa9vjih265122931034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05638" y="2577747"/>
            <a:ext cx="3138929" cy="3411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0070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body" sz="half" idx="4294967295"/>
          </p:nvPr>
        </p:nvSpPr>
        <p:spPr>
          <a:xfrm>
            <a:off x="92671" y="2224916"/>
            <a:ext cx="7193954" cy="4631769"/>
          </a:xfrm>
          <a:solidFill>
            <a:srgbClr val="FFFFFF"/>
          </a:solidFill>
          <a:ln>
            <a:solidFill>
              <a:schemeClr val="bg2"/>
            </a:solidFill>
            <a:miter lim="800000"/>
            <a:headEnd/>
            <a:tailEnd/>
          </a:ln>
          <a:effectLst>
            <a:outerShdw blurRad="63500" dist="38100" dir="2700000" algn="ctr" rotWithShape="0">
              <a:srgbClr val="000000">
                <a:alpha val="42000"/>
              </a:srgbClr>
            </a:outerShdw>
          </a:effectLst>
        </p:spPr>
        <p:txBody>
          <a:bodyPr>
            <a:noAutofit/>
          </a:bodyPr>
          <a:lstStyle/>
          <a:p>
            <a:pPr marL="0" indent="0">
              <a:lnSpc>
                <a:spcPct val="150000"/>
              </a:lnSpc>
              <a:buNone/>
            </a:pPr>
            <a:r>
              <a:rPr lang="en-US" altLang="zh-CN" sz="2000" b="1" dirty="0">
                <a:solidFill>
                  <a:srgbClr val="FFFFFF"/>
                </a:solidFill>
                <a:latin typeface="微软雅黑" pitchFamily="34" charset="-122"/>
                <a:ea typeface="微软雅黑" pitchFamily="34" charset="-122"/>
                <a:cs typeface="Arial" pitchFamily="34" charset="0"/>
              </a:rPr>
              <a:t>   </a:t>
            </a:r>
            <a:r>
              <a:rPr kumimoji="0" lang="en-US" altLang="zh-CN" b="1" dirty="0">
                <a:latin typeface="微软雅黑" pitchFamily="34" charset="-122"/>
                <a:ea typeface="微软雅黑" pitchFamily="34" charset="-122"/>
                <a:cs typeface="Arial" pitchFamily="34" charset="0"/>
              </a:rPr>
              <a:t>    </a:t>
            </a:r>
            <a:r>
              <a:rPr kumimoji="0" lang="zh-CN" altLang="en-US" b="1" dirty="0">
                <a:latin typeface="微软雅黑" pitchFamily="34" charset="-122"/>
                <a:ea typeface="微软雅黑" pitchFamily="34" charset="-122"/>
              </a:rPr>
              <a:t>苏联解体后，戈尔巴乔夫在接受</a:t>
            </a:r>
            <a:r>
              <a:rPr kumimoji="0" lang="en-US" altLang="zh-CN" b="1" dirty="0">
                <a:latin typeface="微软雅黑" pitchFamily="34" charset="-122"/>
                <a:ea typeface="微软雅黑" pitchFamily="34" charset="-122"/>
              </a:rPr>
              <a:t>《</a:t>
            </a:r>
            <a:r>
              <a:rPr kumimoji="0" lang="zh-CN" altLang="en-US" b="1" dirty="0">
                <a:latin typeface="微软雅黑" pitchFamily="34" charset="-122"/>
                <a:ea typeface="微软雅黑" pitchFamily="34" charset="-122"/>
              </a:rPr>
              <a:t>环球人物</a:t>
            </a:r>
            <a:r>
              <a:rPr kumimoji="0" lang="en-US" altLang="zh-CN" b="1" dirty="0">
                <a:latin typeface="微软雅黑" pitchFamily="34" charset="-122"/>
                <a:ea typeface="微软雅黑" pitchFamily="34" charset="-122"/>
              </a:rPr>
              <a:t>》</a:t>
            </a:r>
            <a:r>
              <a:rPr kumimoji="0" lang="zh-CN" altLang="en-US" b="1" dirty="0">
                <a:latin typeface="微软雅黑" pitchFamily="34" charset="-122"/>
                <a:ea typeface="微软雅黑" pitchFamily="34" charset="-122"/>
              </a:rPr>
              <a:t>的采访时曾落寞地说到：</a:t>
            </a:r>
            <a:endParaRPr kumimoji="0" lang="en-US" altLang="zh-CN" b="1" dirty="0">
              <a:latin typeface="微软雅黑" pitchFamily="34" charset="-122"/>
              <a:ea typeface="微软雅黑" pitchFamily="34" charset="-122"/>
            </a:endParaRPr>
          </a:p>
          <a:p>
            <a:pPr marL="0" indent="0">
              <a:lnSpc>
                <a:spcPct val="150000"/>
              </a:lnSpc>
              <a:buNone/>
            </a:pPr>
            <a:r>
              <a:rPr kumimoji="0" lang="en-US" altLang="zh-CN" b="1" dirty="0">
                <a:latin typeface="微软雅黑" pitchFamily="34" charset="-122"/>
                <a:ea typeface="微软雅黑" pitchFamily="34" charset="-122"/>
              </a:rPr>
              <a:t>    </a:t>
            </a:r>
            <a:r>
              <a:rPr kumimoji="0" lang="zh-CN" altLang="en-US" b="1" dirty="0">
                <a:latin typeface="微软雅黑" pitchFamily="34" charset="-122"/>
                <a:ea typeface="微软雅黑" pitchFamily="34" charset="-122"/>
              </a:rPr>
              <a:t>我深深体会到，改革时期，加强党对国家和改革进程的领导，是所有问题的重中之重。在这里，我想通过我们的惨痛失误来提醒中国朋友：</a:t>
            </a:r>
            <a:r>
              <a:rPr kumimoji="0" lang="zh-CN" altLang="en-US" b="1" dirty="0">
                <a:solidFill>
                  <a:srgbClr val="F2001C"/>
                </a:solidFill>
                <a:latin typeface="微软雅黑" pitchFamily="34" charset="-122"/>
                <a:ea typeface="微软雅黑" pitchFamily="34" charset="-122"/>
              </a:rPr>
              <a:t>如果党失去对社会和改革的领导，就会出现混乱，那将是非常危险的！ </a:t>
            </a:r>
          </a:p>
        </p:txBody>
      </p:sp>
      <p:pic>
        <p:nvPicPr>
          <p:cNvPr id="38914" name="Picture 8" descr="22327FD2A624C6271BD981B494A4DF6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15250" y="2332034"/>
            <a:ext cx="4179094" cy="3383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2"/>
          <p:cNvSpPr txBox="1">
            <a:spLocks noChangeArrowheads="1"/>
          </p:cNvSpPr>
          <p:nvPr/>
        </p:nvSpPr>
        <p:spPr bwMode="auto">
          <a:xfrm>
            <a:off x="2357437" y="736005"/>
            <a:ext cx="9215438" cy="1071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3000"/>
                    </a:schemeClr>
                  </a:outerShdw>
                </a:effectLst>
              </a14:hiddenEffects>
            </a:ext>
          </a:extLst>
        </p:spPr>
        <p:txBody>
          <a:bodyPr lIns="128565" tIns="64282" rIns="128565" bIns="64282" anchor="ct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ctr">
              <a:spcBef>
                <a:spcPct val="0"/>
              </a:spcBef>
            </a:pPr>
            <a:r>
              <a:rPr lang="zh-CN" altLang="en-US" sz="3600" dirty="0">
                <a:solidFill>
                  <a:srgbClr val="000000"/>
                </a:solidFill>
                <a:latin typeface="微软雅黑" pitchFamily="34" charset="-122"/>
                <a:ea typeface="微软雅黑" pitchFamily="34" charset="-122"/>
              </a:rPr>
              <a:t>取消党的领导是十分危险的事情</a:t>
            </a:r>
            <a:endParaRPr lang="zh-CN" altLang="en-US" sz="3600" dirty="0">
              <a:solidFill>
                <a:schemeClr val="tx2"/>
              </a:solidFill>
              <a:latin typeface="微软雅黑" pitchFamily="34" charset="-122"/>
              <a:ea typeface="微软雅黑" pitchFamily="34" charset="-122"/>
            </a:endParaRPr>
          </a:p>
        </p:txBody>
      </p:sp>
    </p:spTree>
    <p:extLst>
      <p:ext uri="{BB962C8B-B14F-4D97-AF65-F5344CB8AC3E}">
        <p14:creationId xmlns:p14="http://schemas.microsoft.com/office/powerpoint/2010/main" val="26295655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7" name="Picture 8" descr="e4ab5982b2b7d0a250f7fdf1cbef76094b369a3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0188" y="2010682"/>
            <a:ext cx="3596432" cy="2568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6387" name="组 1"/>
          <p:cNvGrpSpPr>
            <a:grpSpLocks/>
          </p:cNvGrpSpPr>
          <p:nvPr/>
        </p:nvGrpSpPr>
        <p:grpSpPr bwMode="auto">
          <a:xfrm>
            <a:off x="5572125" y="2974737"/>
            <a:ext cx="2250281" cy="854706"/>
            <a:chOff x="0" y="0"/>
            <a:chExt cx="1600158" cy="685782"/>
          </a:xfrm>
        </p:grpSpPr>
        <p:sp>
          <p:nvSpPr>
            <p:cNvPr id="16388" name="矩形 5"/>
            <p:cNvSpPr>
              <a:spLocks noChangeArrowheads="1"/>
            </p:cNvSpPr>
            <p:nvPr/>
          </p:nvSpPr>
          <p:spPr bwMode="auto">
            <a:xfrm>
              <a:off x="0" y="0"/>
              <a:ext cx="1600158" cy="685782"/>
            </a:xfrm>
            <a:prstGeom prst="rect">
              <a:avLst/>
            </a:prstGeom>
            <a:solidFill>
              <a:schemeClr val="bg1"/>
            </a:solidFill>
            <a:ln w="25400" cmpd="sng">
              <a:solidFill>
                <a:schemeClr val="bg1"/>
              </a:solidFill>
              <a:miter lim="800000"/>
              <a:headEnd/>
              <a:tailEnd/>
            </a:ln>
            <a:effectLst>
              <a:outerShdw blurRad="63500" sx="102000" sy="102000" algn="ctr" rotWithShape="0">
                <a:srgbClr val="000000">
                  <a:alpha val="39000"/>
                </a:srgbClr>
              </a:outerShdw>
            </a:effectLst>
          </p:spPr>
          <p:txBody>
            <a:bodyPr anchor="ctr"/>
            <a:lstStyle/>
            <a:p>
              <a:pPr algn="ctr">
                <a:buFont typeface="Arial" charset="0"/>
                <a:buNone/>
                <a:defRPr/>
              </a:pPr>
              <a:endParaRPr lang="zh-CN" altLang="en-US">
                <a:solidFill>
                  <a:srgbClr val="FFFFFF"/>
                </a:solidFill>
                <a:latin typeface="黑体" charset="0"/>
                <a:ea typeface="黑体" charset="0"/>
                <a:cs typeface="黑体" charset="0"/>
              </a:endParaRPr>
            </a:p>
          </p:txBody>
        </p:sp>
        <p:sp>
          <p:nvSpPr>
            <p:cNvPr id="39946" name="WordArt 9"/>
            <p:cNvSpPr>
              <a:spLocks noChangeArrowheads="1" noChangeShapeType="1" noTextEdit="1"/>
            </p:cNvSpPr>
            <p:nvPr/>
          </p:nvSpPr>
          <p:spPr bwMode="auto">
            <a:xfrm>
              <a:off x="228595" y="0"/>
              <a:ext cx="1295366" cy="609600"/>
            </a:xfrm>
            <a:prstGeom prst="rect">
              <a:avLst/>
            </a:prstGeom>
          </p:spPr>
          <p:txBody>
            <a:bodyPr wrap="none" fromWordArt="1">
              <a:prstTxWarp prst="textStop">
                <a:avLst>
                  <a:gd name="adj" fmla="val 25000"/>
                </a:avLst>
              </a:prstTxWarp>
            </a:bodyPr>
            <a:lstStyle/>
            <a:p>
              <a:pPr algn="ctr"/>
              <a:r>
                <a:rPr lang="zh-CN" altLang="en-US" sz="5100" kern="10">
                  <a:ln w="9525">
                    <a:solidFill>
                      <a:srgbClr val="000000"/>
                    </a:solidFill>
                    <a:round/>
                    <a:headEnd/>
                    <a:tailEnd/>
                  </a:ln>
                  <a:solidFill>
                    <a:srgbClr val="000000"/>
                  </a:solidFill>
                  <a:latin typeface="宋体"/>
                  <a:ea typeface="宋体"/>
                </a:rPr>
                <a:t>孰大？</a:t>
              </a:r>
            </a:p>
          </p:txBody>
        </p:sp>
      </p:grpSp>
      <p:sp>
        <p:nvSpPr>
          <p:cNvPr id="16390" name="标题 1"/>
          <p:cNvSpPr txBox="1">
            <a:spLocks noChangeArrowheads="1"/>
          </p:cNvSpPr>
          <p:nvPr/>
        </p:nvSpPr>
        <p:spPr bwMode="auto">
          <a:xfrm>
            <a:off x="8786813" y="5114851"/>
            <a:ext cx="2611934" cy="749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nchor="ct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ctr">
              <a:spcBef>
                <a:spcPct val="0"/>
              </a:spcBef>
            </a:pPr>
            <a:r>
              <a:rPr lang="zh-CN" altLang="en-US" sz="3900">
                <a:latin typeface="Arial Black" pitchFamily="34" charset="0"/>
              </a:rPr>
              <a:t>依法治国</a:t>
            </a:r>
            <a:endParaRPr lang="en-US" altLang="zh-CN" sz="3900">
              <a:latin typeface="Arial Black" pitchFamily="34" charset="0"/>
            </a:endParaRPr>
          </a:p>
          <a:p>
            <a:pPr algn="ctr">
              <a:spcBef>
                <a:spcPct val="0"/>
              </a:spcBef>
            </a:pPr>
            <a:endParaRPr lang="zh-CN" altLang="en-US" sz="3900">
              <a:solidFill>
                <a:srgbClr val="FF0000"/>
              </a:solidFill>
              <a:latin typeface="Arial Black" pitchFamily="34" charset="0"/>
            </a:endParaRPr>
          </a:p>
        </p:txBody>
      </p:sp>
      <p:sp>
        <p:nvSpPr>
          <p:cNvPr id="16391" name="标题 1"/>
          <p:cNvSpPr txBox="1">
            <a:spLocks noChangeArrowheads="1"/>
          </p:cNvSpPr>
          <p:nvPr/>
        </p:nvSpPr>
        <p:spPr bwMode="auto">
          <a:xfrm>
            <a:off x="1714501" y="5114851"/>
            <a:ext cx="2611934" cy="749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nchor="ct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ctr">
              <a:spcBef>
                <a:spcPct val="0"/>
              </a:spcBef>
            </a:pPr>
            <a:r>
              <a:rPr lang="zh-CN" altLang="en-US" sz="3900">
                <a:latin typeface="Arial Black" pitchFamily="34" charset="0"/>
              </a:rPr>
              <a:t>党的领导</a:t>
            </a:r>
            <a:endParaRPr lang="en-US" altLang="zh-CN" sz="3900">
              <a:latin typeface="Arial Black" pitchFamily="34" charset="0"/>
            </a:endParaRPr>
          </a:p>
          <a:p>
            <a:pPr algn="ctr">
              <a:spcBef>
                <a:spcPct val="0"/>
              </a:spcBef>
            </a:pPr>
            <a:endParaRPr lang="zh-CN" altLang="en-US" sz="3900">
              <a:latin typeface="Arial Black" pitchFamily="34" charset="0"/>
            </a:endParaRPr>
          </a:p>
        </p:txBody>
      </p:sp>
      <p:grpSp>
        <p:nvGrpSpPr>
          <p:cNvPr id="16392" name="组 1"/>
          <p:cNvGrpSpPr>
            <a:grpSpLocks/>
          </p:cNvGrpSpPr>
          <p:nvPr/>
        </p:nvGrpSpPr>
        <p:grpSpPr bwMode="auto">
          <a:xfrm>
            <a:off x="5464969" y="4900617"/>
            <a:ext cx="2571750" cy="961825"/>
            <a:chOff x="0" y="0"/>
            <a:chExt cx="1600200" cy="684212"/>
          </a:xfrm>
        </p:grpSpPr>
        <p:sp>
          <p:nvSpPr>
            <p:cNvPr id="16393" name="矩形 11"/>
            <p:cNvSpPr>
              <a:spLocks noChangeArrowheads="1"/>
            </p:cNvSpPr>
            <p:nvPr/>
          </p:nvSpPr>
          <p:spPr bwMode="auto">
            <a:xfrm>
              <a:off x="0" y="0"/>
              <a:ext cx="1600200" cy="684212"/>
            </a:xfrm>
            <a:prstGeom prst="rect">
              <a:avLst/>
            </a:prstGeom>
            <a:solidFill>
              <a:schemeClr val="bg1"/>
            </a:solidFill>
            <a:ln w="25400" cmpd="sng">
              <a:solidFill>
                <a:schemeClr val="bg1"/>
              </a:solidFill>
              <a:miter lim="800000"/>
              <a:headEnd/>
              <a:tailEnd/>
            </a:ln>
            <a:effectLst>
              <a:outerShdw blurRad="63500" sx="102000" sy="102000" algn="ctr" rotWithShape="0">
                <a:srgbClr val="000000">
                  <a:alpha val="39000"/>
                </a:srgbClr>
              </a:outerShdw>
            </a:effectLst>
          </p:spPr>
          <p:txBody>
            <a:bodyPr anchor="ctr"/>
            <a:lstStyle/>
            <a:p>
              <a:pPr algn="ctr">
                <a:buFont typeface="Arial" charset="0"/>
                <a:buNone/>
                <a:defRPr/>
              </a:pPr>
              <a:endParaRPr lang="zh-CN" altLang="en-US">
                <a:solidFill>
                  <a:srgbClr val="FFFFFF"/>
                </a:solidFill>
                <a:latin typeface="黑体" charset="0"/>
                <a:ea typeface="黑体" charset="0"/>
                <a:cs typeface="黑体" charset="0"/>
              </a:endParaRPr>
            </a:p>
          </p:txBody>
        </p:sp>
        <p:sp>
          <p:nvSpPr>
            <p:cNvPr id="39944" name="WordArt 9"/>
            <p:cNvSpPr>
              <a:spLocks noChangeArrowheads="1" noChangeShapeType="1" noTextEdit="1"/>
            </p:cNvSpPr>
            <p:nvPr/>
          </p:nvSpPr>
          <p:spPr bwMode="auto">
            <a:xfrm>
              <a:off x="228601" y="76198"/>
              <a:ext cx="1171574" cy="532006"/>
            </a:xfrm>
            <a:prstGeom prst="rect">
              <a:avLst/>
            </a:prstGeom>
          </p:spPr>
          <p:txBody>
            <a:bodyPr wrap="none" fromWordArt="1">
              <a:prstTxWarp prst="textPlain">
                <a:avLst>
                  <a:gd name="adj" fmla="val 50000"/>
                </a:avLst>
              </a:prstTxWarp>
            </a:bodyPr>
            <a:lstStyle/>
            <a:p>
              <a:pPr algn="ctr"/>
              <a:r>
                <a:rPr lang="zh-CN" altLang="en-US" sz="5100" kern="10">
                  <a:ln w="9525">
                    <a:solidFill>
                      <a:srgbClr val="000000"/>
                    </a:solidFill>
                    <a:round/>
                    <a:headEnd/>
                    <a:tailEnd/>
                  </a:ln>
                  <a:solidFill>
                    <a:srgbClr val="000000"/>
                  </a:solidFill>
                  <a:latin typeface="宋体"/>
                  <a:ea typeface="宋体"/>
                </a:rPr>
                <a:t>不具有可比性</a:t>
              </a:r>
            </a:p>
          </p:txBody>
        </p:sp>
      </p:grpSp>
      <p:pic>
        <p:nvPicPr>
          <p:cNvPr id="39942" name="图片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5344" y="2117799"/>
            <a:ext cx="3786188" cy="2539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749579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2" presetClass="entr" presetSubtype="0" fill="hold" nodeType="withEffect">
                                  <p:stCondLst>
                                    <p:cond delay="0"/>
                                  </p:stCondLst>
                                  <p:childTnLst>
                                    <p:set>
                                      <p:cBhvr>
                                        <p:cTn id="6" dur="1" fill="hold">
                                          <p:stCondLst>
                                            <p:cond delay="0"/>
                                          </p:stCondLst>
                                        </p:cTn>
                                        <p:tgtEl>
                                          <p:spTgt spid="16390">
                                            <p:txEl>
                                              <p:pRg st="0" end="0"/>
                                            </p:txEl>
                                          </p:spTgt>
                                        </p:tgtEl>
                                        <p:attrNameLst>
                                          <p:attrName>style.visibility</p:attrName>
                                        </p:attrNameLst>
                                      </p:cBhvr>
                                      <p:to>
                                        <p:strVal val="visible"/>
                                      </p:to>
                                    </p:set>
                                    <p:animScale>
                                      <p:cBhvr>
                                        <p:cTn id="7" dur="1000" decel="50000" fill="hold">
                                          <p:stCondLst>
                                            <p:cond delay="0"/>
                                          </p:stCondLst>
                                        </p:cTn>
                                        <p:tgtEl>
                                          <p:spTgt spid="16390">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8" dur="1000" decel="50000" fill="hold">
                                          <p:stCondLst>
                                            <p:cond delay="0"/>
                                          </p:stCondLst>
                                        </p:cTn>
                                        <p:tgtEl>
                                          <p:spTgt spid="16390">
                                            <p:txEl>
                                              <p:pRg st="0" end="0"/>
                                            </p:txEl>
                                          </p:spTgt>
                                        </p:tgtEl>
                                        <p:attrNameLst>
                                          <p:attrName>ppt_x,ppt_y</p:attrName>
                                        </p:attrNameLst>
                                      </p:cBhvr>
                                      <p:rCtr x="0" y="0"/>
                                    </p:animMotion>
                                    <p:animEffect transition="in" filter="fade">
                                      <p:cBhvr>
                                        <p:cTn id="9" dur="1000"/>
                                        <p:tgtEl>
                                          <p:spTgt spid="16390">
                                            <p:txEl>
                                              <p:pRg st="0" end="0"/>
                                            </p:txEl>
                                          </p:spTgt>
                                        </p:tgtEl>
                                      </p:cBhvr>
                                    </p:animEffect>
                                  </p:childTnLst>
                                </p:cTn>
                              </p:par>
                              <p:par>
                                <p:cTn id="10" presetID="52" presetClass="entr" presetSubtype="0" fill="hold" nodeType="withEffect">
                                  <p:stCondLst>
                                    <p:cond delay="0"/>
                                  </p:stCondLst>
                                  <p:childTnLst>
                                    <p:set>
                                      <p:cBhvr>
                                        <p:cTn id="11" dur="1" fill="hold">
                                          <p:stCondLst>
                                            <p:cond delay="0"/>
                                          </p:stCondLst>
                                        </p:cTn>
                                        <p:tgtEl>
                                          <p:spTgt spid="16391">
                                            <p:txEl>
                                              <p:pRg st="0" end="0"/>
                                            </p:txEl>
                                          </p:spTgt>
                                        </p:tgtEl>
                                        <p:attrNameLst>
                                          <p:attrName>style.visibility</p:attrName>
                                        </p:attrNameLst>
                                      </p:cBhvr>
                                      <p:to>
                                        <p:strVal val="visible"/>
                                      </p:to>
                                    </p:set>
                                    <p:animScale>
                                      <p:cBhvr>
                                        <p:cTn id="12" dur="1000" decel="50000" fill="hold">
                                          <p:stCondLst>
                                            <p:cond delay="0"/>
                                          </p:stCondLst>
                                        </p:cTn>
                                        <p:tgtEl>
                                          <p:spTgt spid="16391">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3" dur="1000" decel="50000" fill="hold">
                                          <p:stCondLst>
                                            <p:cond delay="0"/>
                                          </p:stCondLst>
                                        </p:cTn>
                                        <p:tgtEl>
                                          <p:spTgt spid="16391">
                                            <p:txEl>
                                              <p:pRg st="0" end="0"/>
                                            </p:txEl>
                                          </p:spTgt>
                                        </p:tgtEl>
                                        <p:attrNameLst>
                                          <p:attrName>ppt_x,ppt_y</p:attrName>
                                        </p:attrNameLst>
                                      </p:cBhvr>
                                      <p:rCtr x="0" y="0"/>
                                    </p:animMotion>
                                    <p:animEffect transition="in" filter="fade">
                                      <p:cBhvr>
                                        <p:cTn id="14" dur="1000"/>
                                        <p:tgtEl>
                                          <p:spTgt spid="16391">
                                            <p:txEl>
                                              <p:pRg st="0" end="0"/>
                                            </p:txEl>
                                          </p:spTgt>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6387"/>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63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图表 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9422" y="1276482"/>
            <a:ext cx="9327059" cy="4182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7411" name="组 5"/>
          <p:cNvGrpSpPr>
            <a:grpSpLocks/>
          </p:cNvGrpSpPr>
          <p:nvPr/>
        </p:nvGrpSpPr>
        <p:grpSpPr bwMode="auto">
          <a:xfrm>
            <a:off x="10501312" y="2653385"/>
            <a:ext cx="1607344" cy="1068941"/>
            <a:chOff x="0" y="0"/>
            <a:chExt cx="1731386" cy="1149690"/>
          </a:xfrm>
        </p:grpSpPr>
        <p:sp>
          <p:nvSpPr>
            <p:cNvPr id="17412" name="圆角矩形 6"/>
            <p:cNvSpPr>
              <a:spLocks noChangeArrowheads="1"/>
            </p:cNvSpPr>
            <p:nvPr/>
          </p:nvSpPr>
          <p:spPr bwMode="auto">
            <a:xfrm>
              <a:off x="0" y="0"/>
              <a:ext cx="1731386" cy="1149690"/>
            </a:xfrm>
            <a:prstGeom prst="roundRect">
              <a:avLst>
                <a:gd name="adj" fmla="val 10000"/>
              </a:avLst>
            </a:prstGeom>
            <a:solidFill>
              <a:schemeClr val="accent2"/>
            </a:solidFill>
            <a:ln>
              <a:noFill/>
            </a:ln>
            <a:effectLst>
              <a:outerShdw blurRad="63500" dist="23000" dir="5400000" algn="ctr" rotWithShape="0">
                <a:srgbClr val="000000">
                  <a:alpha val="34000"/>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pPr>
                <a:buFont typeface="Arial" charset="0"/>
                <a:buNone/>
                <a:defRPr/>
              </a:pPr>
              <a:endParaRPr lang="zh-CN" altLang="en-US">
                <a:latin typeface="黑体" charset="0"/>
                <a:ea typeface="黑体" charset="0"/>
                <a:cs typeface="黑体" charset="0"/>
              </a:endParaRPr>
            </a:p>
          </p:txBody>
        </p:sp>
        <p:sp>
          <p:nvSpPr>
            <p:cNvPr id="40965" name="圆角矩形 4"/>
            <p:cNvSpPr>
              <a:spLocks noChangeArrowheads="1"/>
            </p:cNvSpPr>
            <p:nvPr/>
          </p:nvSpPr>
          <p:spPr bwMode="auto">
            <a:xfrm>
              <a:off x="33666" y="33603"/>
              <a:ext cx="1664054" cy="1082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700" tIns="12700" rIns="12700" bIns="12700" anchor="ctr"/>
            <a:lstStyle/>
            <a:p>
              <a:pPr algn="ctr" defTabSz="1249934">
                <a:lnSpc>
                  <a:spcPct val="90000"/>
                </a:lnSpc>
                <a:spcAft>
                  <a:spcPct val="35000"/>
                </a:spcAft>
              </a:pPr>
              <a:r>
                <a:rPr lang="zh-CN" altLang="en-US" sz="2800" b="1" dirty="0">
                  <a:solidFill>
                    <a:srgbClr val="FFFFFF"/>
                  </a:solidFill>
                </a:rPr>
                <a:t>伪命题</a:t>
              </a:r>
            </a:p>
          </p:txBody>
        </p:sp>
      </p:grpSp>
      <p:sp>
        <p:nvSpPr>
          <p:cNvPr id="17414" name="Rectangle 2"/>
          <p:cNvSpPr txBox="1">
            <a:spLocks noChangeArrowheads="1"/>
          </p:cNvSpPr>
          <p:nvPr/>
        </p:nvSpPr>
        <p:spPr bwMode="auto">
          <a:xfrm>
            <a:off x="380703" y="5436203"/>
            <a:ext cx="12025336" cy="856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3000"/>
                    </a:schemeClr>
                  </a:outerShdw>
                </a:effectLst>
              </a14:hiddenEffects>
            </a:ext>
          </a:extLst>
        </p:spPr>
        <p:txBody>
          <a:bodyPr lIns="128565" tIns="64282" rIns="128565" bIns="64282" anchor="ct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ctr">
              <a:spcBef>
                <a:spcPct val="0"/>
              </a:spcBef>
            </a:pPr>
            <a:r>
              <a:rPr lang="zh-CN" altLang="en-US" sz="3200" dirty="0">
                <a:latin typeface="微软雅黑" pitchFamily="34" charset="-122"/>
                <a:ea typeface="微软雅黑" pitchFamily="34" charset="-122"/>
              </a:rPr>
              <a:t>党的领导和依法治国不是非此即彼的选择题，而是一致的论述题</a:t>
            </a:r>
          </a:p>
        </p:txBody>
      </p:sp>
    </p:spTree>
    <p:extLst>
      <p:ext uri="{BB962C8B-B14F-4D97-AF65-F5344CB8AC3E}">
        <p14:creationId xmlns:p14="http://schemas.microsoft.com/office/powerpoint/2010/main" val="37826237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7411"/>
                                        </p:tgtEl>
                                        <p:attrNameLst>
                                          <p:attrName>style.visibility</p:attrName>
                                        </p:attrNameLst>
                                      </p:cBhvr>
                                      <p:to>
                                        <p:strVal val="visible"/>
                                      </p:to>
                                    </p:set>
                                    <p:anim calcmode="lin" valueType="num">
                                      <p:cBhvr additive="base">
                                        <p:cTn id="7" dur="500" fill="hold"/>
                                        <p:tgtEl>
                                          <p:spTgt spid="17411"/>
                                        </p:tgtEl>
                                        <p:attrNameLst>
                                          <p:attrName>ppt_x</p:attrName>
                                        </p:attrNameLst>
                                      </p:cBhvr>
                                      <p:tavLst>
                                        <p:tav tm="0">
                                          <p:val>
                                            <p:strVal val="#ppt_x"/>
                                          </p:val>
                                        </p:tav>
                                        <p:tav tm="100000">
                                          <p:val>
                                            <p:strVal val="#ppt_x"/>
                                          </p:val>
                                        </p:tav>
                                      </p:tavLst>
                                    </p:anim>
                                    <p:anim calcmode="lin" valueType="num">
                                      <p:cBhvr additive="base">
                                        <p:cTn id="8" dur="500" fill="hold"/>
                                        <p:tgtEl>
                                          <p:spTgt spid="17411"/>
                                        </p:tgtEl>
                                        <p:attrNameLst>
                                          <p:attrName>ppt_y</p:attrName>
                                        </p:attrNameLst>
                                      </p:cBhvr>
                                      <p:tavLst>
                                        <p:tav tm="0">
                                          <p:val>
                                            <p:strVal val="1+#ppt_h/2"/>
                                          </p:val>
                                        </p:tav>
                                        <p:tav tm="100000">
                                          <p:val>
                                            <p:strVal val="#ppt_y"/>
                                          </p:val>
                                        </p:tav>
                                      </p:tavLst>
                                    </p:anim>
                                  </p:childTnLst>
                                </p:cTn>
                              </p:par>
                            </p:childTnLst>
                          </p:cTn>
                        </p:par>
                        <p:par>
                          <p:cTn id="9" fill="hold" nodeType="afterGroup">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7414"/>
                                        </p:tgtEl>
                                        <p:attrNameLst>
                                          <p:attrName>style.visibility</p:attrName>
                                        </p:attrNameLst>
                                      </p:cBhvr>
                                      <p:to>
                                        <p:strVal val="visible"/>
                                      </p:to>
                                    </p:set>
                                    <p:anim calcmode="lin" valueType="num">
                                      <p:cBhvr additive="base">
                                        <p:cTn id="12" dur="500" fill="hold"/>
                                        <p:tgtEl>
                                          <p:spTgt spid="17414"/>
                                        </p:tgtEl>
                                        <p:attrNameLst>
                                          <p:attrName>ppt_x</p:attrName>
                                        </p:attrNameLst>
                                      </p:cBhvr>
                                      <p:tavLst>
                                        <p:tav tm="0">
                                          <p:val>
                                            <p:strVal val="#ppt_x"/>
                                          </p:val>
                                        </p:tav>
                                        <p:tav tm="100000">
                                          <p:val>
                                            <p:strVal val="#ppt_x"/>
                                          </p:val>
                                        </p:tav>
                                      </p:tavLst>
                                    </p:anim>
                                    <p:anim calcmode="lin" valueType="num">
                                      <p:cBhvr additive="base">
                                        <p:cTn id="13" dur="500" fill="hold"/>
                                        <p:tgtEl>
                                          <p:spTgt spid="174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4" grpId="0"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矩形 11"/>
          <p:cNvSpPr>
            <a:spLocks noChangeArrowheads="1"/>
          </p:cNvSpPr>
          <p:nvPr/>
        </p:nvSpPr>
        <p:spPr bwMode="auto">
          <a:xfrm>
            <a:off x="6501383" y="2332033"/>
            <a:ext cx="5616624" cy="2195905"/>
          </a:xfrm>
          <a:prstGeom prst="rect">
            <a:avLst/>
          </a:prstGeom>
          <a:solidFill>
            <a:schemeClr val="bg1"/>
          </a:solidFill>
          <a:ln w="25400" cmpd="sng">
            <a:solidFill>
              <a:schemeClr val="bg1"/>
            </a:solidFill>
            <a:miter lim="800000"/>
            <a:headEnd/>
            <a:tailEnd/>
          </a:ln>
          <a:effectLst>
            <a:outerShdw blurRad="63500" sx="102000" sy="102000" algn="ctr" rotWithShape="0">
              <a:srgbClr val="000000">
                <a:alpha val="39000"/>
              </a:srgbClr>
            </a:outerShdw>
          </a:effectLst>
        </p:spPr>
        <p:txBody>
          <a:bodyPr lIns="128565" tIns="64282" rIns="128565" bIns="64282" anchor="ctr"/>
          <a:lstStyle/>
          <a:p>
            <a:pPr algn="ctr">
              <a:buFont typeface="Arial" charset="0"/>
              <a:buNone/>
              <a:defRPr/>
            </a:pPr>
            <a:endParaRPr lang="zh-CN" altLang="en-US">
              <a:solidFill>
                <a:srgbClr val="FFFFFF"/>
              </a:solidFill>
              <a:latin typeface="黑体" charset="0"/>
              <a:ea typeface="黑体" charset="0"/>
              <a:cs typeface="黑体" charset="0"/>
            </a:endParaRPr>
          </a:p>
        </p:txBody>
      </p:sp>
      <p:sp>
        <p:nvSpPr>
          <p:cNvPr id="18435" name="标题 1"/>
          <p:cNvSpPr txBox="1">
            <a:spLocks noChangeArrowheads="1"/>
          </p:cNvSpPr>
          <p:nvPr/>
        </p:nvSpPr>
        <p:spPr bwMode="auto">
          <a:xfrm>
            <a:off x="6501383" y="2224916"/>
            <a:ext cx="5544615" cy="23543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nchor="ct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just">
              <a:spcBef>
                <a:spcPct val="0"/>
              </a:spcBef>
            </a:pPr>
            <a:r>
              <a:rPr lang="zh-CN" altLang="en-US" sz="3600" dirty="0">
                <a:latin typeface="微软雅黑" pitchFamily="34" charset="-122"/>
                <a:ea typeface="微软雅黑" pitchFamily="34" charset="-122"/>
              </a:rPr>
              <a:t>（二）</a:t>
            </a:r>
            <a:r>
              <a:rPr lang="en-US" altLang="en-US" sz="3600" dirty="0">
                <a:latin typeface="微软雅黑" pitchFamily="34" charset="-122"/>
                <a:ea typeface="微软雅黑" pitchFamily="34" charset="-122"/>
              </a:rPr>
              <a:t> </a:t>
            </a:r>
            <a:r>
              <a:rPr lang="zh-CN" altLang="en-US" sz="3600" dirty="0">
                <a:latin typeface="微软雅黑" pitchFamily="34" charset="-122"/>
                <a:ea typeface="微软雅黑" pitchFamily="34" charset="-122"/>
              </a:rPr>
              <a:t>为何不断有“党大还是法大”的疑问？</a:t>
            </a:r>
            <a:endParaRPr lang="en-US" altLang="zh-CN" sz="3600" dirty="0">
              <a:latin typeface="微软雅黑" pitchFamily="34" charset="-122"/>
              <a:ea typeface="微软雅黑" pitchFamily="34" charset="-122"/>
            </a:endParaRPr>
          </a:p>
        </p:txBody>
      </p:sp>
      <p:cxnSp>
        <p:nvCxnSpPr>
          <p:cNvPr id="18436" name="直接连接符 15"/>
          <p:cNvCxnSpPr>
            <a:cxnSpLocks noChangeShapeType="1"/>
          </p:cNvCxnSpPr>
          <p:nvPr/>
        </p:nvCxnSpPr>
        <p:spPr bwMode="auto">
          <a:xfrm flipV="1">
            <a:off x="1" y="3501398"/>
            <a:ext cx="5730628" cy="13390"/>
          </a:xfrm>
          <a:prstGeom prst="line">
            <a:avLst/>
          </a:prstGeom>
          <a:noFill/>
          <a:ln w="28575">
            <a:solidFill>
              <a:srgbClr val="BFBFBF"/>
            </a:solidFill>
            <a:round/>
            <a:headEnd/>
            <a:tailEnd/>
          </a:ln>
          <a:extLst>
            <a:ext uri="{909E8E84-426E-40DD-AFC4-6F175D3DCCD1}">
              <a14:hiddenFill xmlns:a14="http://schemas.microsoft.com/office/drawing/2010/main">
                <a:noFill/>
              </a14:hiddenFill>
            </a:ext>
          </a:extLst>
        </p:spPr>
      </p:cxnSp>
      <p:pic>
        <p:nvPicPr>
          <p:cNvPr id="18437" name="图片 9"/>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14875" y="2117799"/>
            <a:ext cx="2118569" cy="2115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907407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withEffect">
                                  <p:stCondLst>
                                    <p:cond delay="0"/>
                                  </p:stCondLst>
                                  <p:childTnLst>
                                    <p:set>
                                      <p:cBhvr>
                                        <p:cTn id="6" dur="1" fill="hold">
                                          <p:stCondLst>
                                            <p:cond delay="0"/>
                                          </p:stCondLst>
                                        </p:cTn>
                                        <p:tgtEl>
                                          <p:spTgt spid="18436"/>
                                        </p:tgtEl>
                                        <p:attrNameLst>
                                          <p:attrName>style.visibility</p:attrName>
                                        </p:attrNameLst>
                                      </p:cBhvr>
                                      <p:to>
                                        <p:strVal val="visible"/>
                                      </p:to>
                                    </p:set>
                                    <p:animEffect transition="in" filter="wipe(left)">
                                      <p:cBhvr>
                                        <p:cTn id="7" dur="500"/>
                                        <p:tgtEl>
                                          <p:spTgt spid="184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34"/>
                                        </p:tgtEl>
                                        <p:attrNameLst>
                                          <p:attrName>style.visibility</p:attrName>
                                        </p:attrNameLst>
                                      </p:cBhvr>
                                      <p:to>
                                        <p:strVal val="visible"/>
                                      </p:to>
                                    </p:set>
                                    <p:animEffect transition="in" filter="fade">
                                      <p:cBhvr>
                                        <p:cTn id="10" dur="500"/>
                                        <p:tgtEl>
                                          <p:spTgt spid="18434"/>
                                        </p:tgtEl>
                                      </p:cBhvr>
                                    </p:animEffect>
                                  </p:childTnLst>
                                </p:cTn>
                              </p:par>
                              <p:par>
                                <p:cTn id="11" presetID="52" presetClass="entr" presetSubtype="0" fill="hold" nodeType="withEffect">
                                  <p:stCondLst>
                                    <p:cond delay="0"/>
                                  </p:stCondLst>
                                  <p:childTnLst>
                                    <p:set>
                                      <p:cBhvr>
                                        <p:cTn id="12" dur="1" fill="hold">
                                          <p:stCondLst>
                                            <p:cond delay="0"/>
                                          </p:stCondLst>
                                        </p:cTn>
                                        <p:tgtEl>
                                          <p:spTgt spid="18435">
                                            <p:txEl>
                                              <p:pRg st="0" end="0"/>
                                            </p:txEl>
                                          </p:spTgt>
                                        </p:tgtEl>
                                        <p:attrNameLst>
                                          <p:attrName>style.visibility</p:attrName>
                                        </p:attrNameLst>
                                      </p:cBhvr>
                                      <p:to>
                                        <p:strVal val="visible"/>
                                      </p:to>
                                    </p:set>
                                    <p:animScale>
                                      <p:cBhvr>
                                        <p:cTn id="13" dur="1000" decel="50000" fill="hold">
                                          <p:stCondLst>
                                            <p:cond delay="0"/>
                                          </p:stCondLst>
                                        </p:cTn>
                                        <p:tgtEl>
                                          <p:spTgt spid="18435">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4" dur="1000" decel="50000" fill="hold">
                                          <p:stCondLst>
                                            <p:cond delay="0"/>
                                          </p:stCondLst>
                                        </p:cTn>
                                        <p:tgtEl>
                                          <p:spTgt spid="18435">
                                            <p:txEl>
                                              <p:pRg st="0" end="0"/>
                                            </p:txEl>
                                          </p:spTgt>
                                        </p:tgtEl>
                                        <p:attrNameLst>
                                          <p:attrName>ppt_x,ppt_y</p:attrName>
                                        </p:attrNameLst>
                                      </p:cBhvr>
                                      <p:rCtr x="0" y="0"/>
                                    </p:animMotion>
                                    <p:animEffect transition="in" filter="fade">
                                      <p:cBhvr>
                                        <p:cTn id="15" dur="1000"/>
                                        <p:tgtEl>
                                          <p:spTgt spid="18435">
                                            <p:txEl>
                                              <p:pRg st="0" end="0"/>
                                            </p:txEl>
                                          </p:spTgt>
                                        </p:tgtEl>
                                      </p:cBhvr>
                                    </p:animEffect>
                                  </p:childTnLst>
                                </p:cTn>
                              </p:par>
                            </p:childTnLst>
                          </p:cTn>
                        </p:par>
                        <p:par>
                          <p:cTn id="16" fill="hold" nodeType="afterGroup">
                            <p:stCondLst>
                              <p:cond delay="1000"/>
                            </p:stCondLst>
                            <p:childTnLst>
                              <p:par>
                                <p:cTn id="17" presetID="1" presetClass="entr" presetSubtype="0" fill="hold" nodeType="afterEffect">
                                  <p:stCondLst>
                                    <p:cond delay="0"/>
                                  </p:stCondLst>
                                  <p:childTnLst>
                                    <p:set>
                                      <p:cBhvr>
                                        <p:cTn id="18" dur="1" fill="hold">
                                          <p:stCondLst>
                                            <p:cond delay="0"/>
                                          </p:stCondLst>
                                        </p:cTn>
                                        <p:tgtEl>
                                          <p:spTgt spid="184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animBg="1"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20"/>
          <p:cNvSpPr>
            <a:spLocks/>
          </p:cNvSpPr>
          <p:nvPr/>
        </p:nvSpPr>
        <p:spPr bwMode="auto">
          <a:xfrm>
            <a:off x="1172791" y="576794"/>
            <a:ext cx="9138223" cy="1980017"/>
          </a:xfrm>
          <a:custGeom>
            <a:avLst/>
            <a:gdLst>
              <a:gd name="connsiteX0" fmla="*/ 9784407 w 10507307"/>
              <a:gd name="connsiteY0" fmla="*/ 858166 h 1980017"/>
              <a:gd name="connsiteX1" fmla="*/ 10507307 w 10507307"/>
              <a:gd name="connsiteY1" fmla="*/ 1980017 h 1980017"/>
              <a:gd name="connsiteX2" fmla="*/ 9138223 w 10507307"/>
              <a:gd name="connsiteY2" fmla="*/ 1980017 h 1980017"/>
              <a:gd name="connsiteX3" fmla="*/ 0 w 10507307"/>
              <a:gd name="connsiteY3" fmla="*/ 0 h 1980017"/>
              <a:gd name="connsiteX4" fmla="*/ 8031480 w 10507307"/>
              <a:gd name="connsiteY4" fmla="*/ 0 h 1980017"/>
              <a:gd name="connsiteX5" fmla="*/ 9138223 w 10507307"/>
              <a:gd name="connsiteY5" fmla="*/ 1980017 h 1980017"/>
              <a:gd name="connsiteX6" fmla="*/ 0 w 10507307"/>
              <a:gd name="connsiteY6" fmla="*/ 1980017 h 1980017"/>
              <a:gd name="connsiteX0" fmla="*/ 9784407 w 9784407"/>
              <a:gd name="connsiteY0" fmla="*/ 858166 h 1980017"/>
              <a:gd name="connsiteX1" fmla="*/ 9138223 w 9784407"/>
              <a:gd name="connsiteY1" fmla="*/ 1980017 h 1980017"/>
              <a:gd name="connsiteX2" fmla="*/ 9784407 w 9784407"/>
              <a:gd name="connsiteY2" fmla="*/ 858166 h 1980017"/>
              <a:gd name="connsiteX3" fmla="*/ 0 w 9784407"/>
              <a:gd name="connsiteY3" fmla="*/ 0 h 1980017"/>
              <a:gd name="connsiteX4" fmla="*/ 8031480 w 9784407"/>
              <a:gd name="connsiteY4" fmla="*/ 0 h 1980017"/>
              <a:gd name="connsiteX5" fmla="*/ 9138223 w 9784407"/>
              <a:gd name="connsiteY5" fmla="*/ 1980017 h 1980017"/>
              <a:gd name="connsiteX6" fmla="*/ 0 w 9784407"/>
              <a:gd name="connsiteY6" fmla="*/ 1980017 h 1980017"/>
              <a:gd name="connsiteX7" fmla="*/ 0 w 9784407"/>
              <a:gd name="connsiteY7" fmla="*/ 0 h 1980017"/>
              <a:gd name="connsiteX0" fmla="*/ 0 w 9138223"/>
              <a:gd name="connsiteY0" fmla="*/ 0 h 1980017"/>
              <a:gd name="connsiteX1" fmla="*/ 8031480 w 9138223"/>
              <a:gd name="connsiteY1" fmla="*/ 0 h 1980017"/>
              <a:gd name="connsiteX2" fmla="*/ 9138223 w 9138223"/>
              <a:gd name="connsiteY2" fmla="*/ 1980017 h 1980017"/>
              <a:gd name="connsiteX3" fmla="*/ 0 w 9138223"/>
              <a:gd name="connsiteY3" fmla="*/ 1980017 h 1980017"/>
              <a:gd name="connsiteX4" fmla="*/ 0 w 9138223"/>
              <a:gd name="connsiteY4" fmla="*/ 0 h 1980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8223" h="1980017">
                <a:moveTo>
                  <a:pt x="0" y="0"/>
                </a:moveTo>
                <a:lnTo>
                  <a:pt x="8031480" y="0"/>
                </a:lnTo>
                <a:lnTo>
                  <a:pt x="9138223" y="1980017"/>
                </a:lnTo>
                <a:lnTo>
                  <a:pt x="0" y="1980017"/>
                </a:lnTo>
                <a:lnTo>
                  <a:pt x="0" y="0"/>
                </a:lnTo>
                <a:close/>
              </a:path>
            </a:pathLst>
          </a:custGeom>
          <a:solidFill>
            <a:schemeClr val="accent1"/>
          </a:solidFill>
          <a:ln w="0">
            <a:noFill/>
            <a:prstDash val="solid"/>
            <a:round/>
            <a:headEnd/>
            <a:tailEnd/>
          </a:ln>
        </p:spPr>
        <p:txBody>
          <a:bodyPr vert="horz" wrap="square" lIns="128580" tIns="64290" rIns="128580" bIns="64290" numCol="1" anchor="t" anchorCtr="0" compatLnSpc="1">
            <a:prstTxWarp prst="textNoShape">
              <a:avLst/>
            </a:prstTxWarp>
            <a:noAutofit/>
          </a:bodyPr>
          <a:lstStyle/>
          <a:p>
            <a:endParaRPr lang="zh-CN" altLang="en-US"/>
          </a:p>
        </p:txBody>
      </p:sp>
      <p:sp>
        <p:nvSpPr>
          <p:cNvPr id="9" name="矩形 259"/>
          <p:cNvSpPr>
            <a:spLocks noChangeArrowheads="1"/>
          </p:cNvSpPr>
          <p:nvPr/>
        </p:nvSpPr>
        <p:spPr bwMode="auto">
          <a:xfrm>
            <a:off x="1676847" y="1179543"/>
            <a:ext cx="7632848" cy="110799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buNone/>
            </a:pPr>
            <a:r>
              <a:rPr lang="zh-CN" altLang="en-US" sz="3600" b="1" dirty="0">
                <a:solidFill>
                  <a:schemeClr val="bg1"/>
                </a:solidFill>
                <a:latin typeface="Arial" panose="020B0604020202020204" pitchFamily="34" charset="0"/>
                <a:cs typeface="Arial" panose="020B0604020202020204" pitchFamily="34" charset="0"/>
              </a:rPr>
              <a:t>我不去“杀人”“放火” ，是不是就不会犯法？</a:t>
            </a:r>
            <a:endParaRPr lang="en-US" altLang="zh-CN" sz="3600" b="1" dirty="0">
              <a:solidFill>
                <a:schemeClr val="bg1"/>
              </a:solidFill>
              <a:latin typeface="Arial" panose="020B0604020202020204" pitchFamily="34" charset="0"/>
              <a:cs typeface="Arial" panose="020B0604020202020204" pitchFamily="34" charset="0"/>
            </a:endParaRP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7327"/>
          <a:stretch/>
        </p:blipFill>
        <p:spPr bwMode="auto">
          <a:xfrm>
            <a:off x="1167956" y="-25726"/>
            <a:ext cx="8940946" cy="7058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54610507"/>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82" name="组合 31"/>
          <p:cNvGrpSpPr>
            <a:grpSpLocks/>
          </p:cNvGrpSpPr>
          <p:nvPr/>
        </p:nvGrpSpPr>
        <p:grpSpPr bwMode="auto">
          <a:xfrm>
            <a:off x="3000375" y="1582212"/>
            <a:ext cx="8358188" cy="1086794"/>
            <a:chOff x="0" y="0"/>
            <a:chExt cx="4429001" cy="773111"/>
          </a:xfrm>
        </p:grpSpPr>
        <p:sp>
          <p:nvSpPr>
            <p:cNvPr id="44041" name="TextBox 15"/>
            <p:cNvSpPr>
              <a:spLocks noChangeArrowheads="1"/>
            </p:cNvSpPr>
            <p:nvPr/>
          </p:nvSpPr>
          <p:spPr bwMode="auto">
            <a:xfrm>
              <a:off x="210567" y="168275"/>
              <a:ext cx="4218434" cy="604836"/>
            </a:xfrm>
            <a:prstGeom prst="roundRect">
              <a:avLst>
                <a:gd name="adj" fmla="val 8176"/>
              </a:avLst>
            </a:prstGeom>
            <a:noFill/>
            <a:ln w="19050">
              <a:solidFill>
                <a:srgbClr val="A6A6A6"/>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spcBef>
                  <a:spcPct val="0"/>
                </a:spcBef>
              </a:pPr>
              <a:r>
                <a:rPr lang="en-US" altLang="zh-CN" sz="3400">
                  <a:solidFill>
                    <a:srgbClr val="000000"/>
                  </a:solidFill>
                  <a:latin typeface="微软雅黑" pitchFamily="34" charset="-122"/>
                  <a:ea typeface="微软雅黑" pitchFamily="34" charset="-122"/>
                </a:rPr>
                <a:t>1. </a:t>
              </a:r>
              <a:r>
                <a:rPr lang="zh-CN" altLang="en-US" sz="3400">
                  <a:solidFill>
                    <a:srgbClr val="000000"/>
                  </a:solidFill>
                  <a:latin typeface="微软雅黑" pitchFamily="34" charset="-122"/>
                  <a:ea typeface="微软雅黑" pitchFamily="34" charset="-122"/>
                </a:rPr>
                <a:t>客观土壤</a:t>
              </a:r>
            </a:p>
          </p:txBody>
        </p:sp>
        <p:sp>
          <p:nvSpPr>
            <p:cNvPr id="20484" name="椭圆 5"/>
            <p:cNvSpPr>
              <a:spLocks noChangeArrowheads="1"/>
            </p:cNvSpPr>
            <p:nvPr/>
          </p:nvSpPr>
          <p:spPr bwMode="auto">
            <a:xfrm>
              <a:off x="0" y="0"/>
              <a:ext cx="373815" cy="381000"/>
            </a:xfrm>
            <a:prstGeom prst="ellipse">
              <a:avLst/>
            </a:prstGeom>
            <a:solidFill>
              <a:srgbClr val="7575D1"/>
            </a:solidFill>
            <a:ln w="76200">
              <a:solidFill>
                <a:srgbClr val="D9D9D9">
                  <a:alpha val="62999"/>
                </a:srgbClr>
              </a:solidFill>
              <a:round/>
              <a:headEnd/>
              <a:tailEnd/>
            </a:ln>
            <a:effectLst>
              <a:outerShdw blurRad="63500" sx="102000" sy="102000" algn="ctr" rotWithShape="0">
                <a:srgbClr val="000000">
                  <a:alpha val="39000"/>
                </a:srgbClr>
              </a:outerShdw>
            </a:effectLst>
          </p:spPr>
          <p:txBody>
            <a:bodyPr lIns="91436" tIns="45718" rIns="91436" bIns="45718" anchor="ctr"/>
            <a:lstStyle/>
            <a:p>
              <a:pPr algn="ctr" defTabSz="1283415">
                <a:defRPr/>
              </a:pPr>
              <a:endParaRPr lang="zh-CN" altLang="en-US" sz="4500">
                <a:solidFill>
                  <a:srgbClr val="FFFFFF"/>
                </a:solidFill>
                <a:latin typeface="Arial Black" charset="0"/>
                <a:ea typeface="黑体" charset="0"/>
                <a:cs typeface="Arial" charset="0"/>
              </a:endParaRPr>
            </a:p>
          </p:txBody>
        </p:sp>
      </p:grpSp>
      <p:grpSp>
        <p:nvGrpSpPr>
          <p:cNvPr id="20485" name="组合 32"/>
          <p:cNvGrpSpPr>
            <a:grpSpLocks/>
          </p:cNvGrpSpPr>
          <p:nvPr/>
        </p:nvGrpSpPr>
        <p:grpSpPr bwMode="auto">
          <a:xfrm>
            <a:off x="3000375" y="2867620"/>
            <a:ext cx="8358188" cy="1140352"/>
            <a:chOff x="0" y="0"/>
            <a:chExt cx="4425824" cy="811213"/>
          </a:xfrm>
        </p:grpSpPr>
        <p:sp>
          <p:nvSpPr>
            <p:cNvPr id="44039" name="TextBox 18"/>
            <p:cNvSpPr>
              <a:spLocks noChangeArrowheads="1"/>
            </p:cNvSpPr>
            <p:nvPr/>
          </p:nvSpPr>
          <p:spPr bwMode="auto">
            <a:xfrm>
              <a:off x="235240" y="206375"/>
              <a:ext cx="4190584" cy="604838"/>
            </a:xfrm>
            <a:prstGeom prst="roundRect">
              <a:avLst>
                <a:gd name="adj" fmla="val 8176"/>
              </a:avLst>
            </a:prstGeom>
            <a:noFill/>
            <a:ln w="19050">
              <a:solidFill>
                <a:srgbClr val="A6A6A6"/>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spcBef>
                  <a:spcPct val="0"/>
                </a:spcBef>
              </a:pPr>
              <a:r>
                <a:rPr lang="en-US" altLang="zh-CN" sz="3400">
                  <a:latin typeface="微软雅黑" pitchFamily="34" charset="-122"/>
                  <a:ea typeface="微软雅黑" pitchFamily="34" charset="-122"/>
                </a:rPr>
                <a:t>2. </a:t>
              </a:r>
              <a:r>
                <a:rPr lang="en-US" altLang="en-US" sz="3400">
                  <a:solidFill>
                    <a:srgbClr val="000000"/>
                  </a:solidFill>
                  <a:latin typeface="微软雅黑" pitchFamily="34" charset="-122"/>
                  <a:ea typeface="微软雅黑" pitchFamily="34" charset="-122"/>
                </a:rPr>
                <a:t>认识</a:t>
              </a:r>
              <a:r>
                <a:rPr lang="zh-CN" altLang="en-US" sz="3400">
                  <a:solidFill>
                    <a:srgbClr val="000000"/>
                  </a:solidFill>
                  <a:latin typeface="微软雅黑" pitchFamily="34" charset="-122"/>
                  <a:ea typeface="微软雅黑" pitchFamily="34" charset="-122"/>
                </a:rPr>
                <a:t>误区</a:t>
              </a:r>
            </a:p>
          </p:txBody>
        </p:sp>
        <p:sp>
          <p:nvSpPr>
            <p:cNvPr id="20487" name="椭圆 8"/>
            <p:cNvSpPr>
              <a:spLocks noChangeArrowheads="1"/>
            </p:cNvSpPr>
            <p:nvPr/>
          </p:nvSpPr>
          <p:spPr bwMode="auto">
            <a:xfrm>
              <a:off x="0" y="0"/>
              <a:ext cx="312077" cy="379412"/>
            </a:xfrm>
            <a:prstGeom prst="ellipse">
              <a:avLst/>
            </a:prstGeom>
            <a:solidFill>
              <a:srgbClr val="A60020"/>
            </a:solidFill>
            <a:ln w="76200">
              <a:solidFill>
                <a:srgbClr val="D9D9D9">
                  <a:alpha val="62999"/>
                </a:srgbClr>
              </a:solidFill>
              <a:round/>
              <a:headEnd/>
              <a:tailEnd/>
            </a:ln>
            <a:effectLst>
              <a:outerShdw blurRad="63500" sx="102000" sy="102000" algn="ctr" rotWithShape="0">
                <a:srgbClr val="000000">
                  <a:alpha val="39000"/>
                </a:srgbClr>
              </a:outerShdw>
            </a:effectLst>
          </p:spPr>
          <p:txBody>
            <a:bodyPr lIns="91436" tIns="45718" rIns="91436" bIns="45718" anchor="ctr"/>
            <a:lstStyle/>
            <a:p>
              <a:pPr algn="ctr" defTabSz="1283415">
                <a:defRPr/>
              </a:pPr>
              <a:endParaRPr lang="zh-CN" altLang="en-US" sz="4500">
                <a:solidFill>
                  <a:srgbClr val="FFFFFF"/>
                </a:solidFill>
                <a:latin typeface="Arial Black" charset="0"/>
                <a:ea typeface="黑体" charset="0"/>
                <a:cs typeface="Arial" charset="0"/>
              </a:endParaRPr>
            </a:p>
          </p:txBody>
        </p:sp>
      </p:grpSp>
      <p:grpSp>
        <p:nvGrpSpPr>
          <p:cNvPr id="20488" name="组合 32"/>
          <p:cNvGrpSpPr>
            <a:grpSpLocks/>
          </p:cNvGrpSpPr>
          <p:nvPr/>
        </p:nvGrpSpPr>
        <p:grpSpPr bwMode="auto">
          <a:xfrm>
            <a:off x="3000375" y="4150795"/>
            <a:ext cx="8358188" cy="1142585"/>
            <a:chOff x="0" y="0"/>
            <a:chExt cx="4425824" cy="811213"/>
          </a:xfrm>
        </p:grpSpPr>
        <p:sp>
          <p:nvSpPr>
            <p:cNvPr id="44037" name="TextBox 18"/>
            <p:cNvSpPr>
              <a:spLocks noChangeArrowheads="1"/>
            </p:cNvSpPr>
            <p:nvPr/>
          </p:nvSpPr>
          <p:spPr bwMode="auto">
            <a:xfrm>
              <a:off x="235240" y="205972"/>
              <a:ext cx="4190584" cy="605241"/>
            </a:xfrm>
            <a:prstGeom prst="roundRect">
              <a:avLst>
                <a:gd name="adj" fmla="val 8176"/>
              </a:avLst>
            </a:prstGeom>
            <a:noFill/>
            <a:ln w="19050">
              <a:solidFill>
                <a:srgbClr val="A6A6A6"/>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spcBef>
                  <a:spcPct val="0"/>
                </a:spcBef>
              </a:pPr>
              <a:r>
                <a:rPr lang="en-US" altLang="zh-CN" sz="3400">
                  <a:solidFill>
                    <a:srgbClr val="000000"/>
                  </a:solidFill>
                  <a:latin typeface="微软雅黑" pitchFamily="34" charset="-122"/>
                  <a:ea typeface="微软雅黑" pitchFamily="34" charset="-122"/>
                </a:rPr>
                <a:t>3. </a:t>
              </a:r>
              <a:r>
                <a:rPr lang="zh-CN" altLang="en-US" sz="3400">
                  <a:solidFill>
                    <a:srgbClr val="000000"/>
                  </a:solidFill>
                  <a:latin typeface="微软雅黑" pitchFamily="34" charset="-122"/>
                  <a:ea typeface="微软雅黑" pitchFamily="34" charset="-122"/>
                </a:rPr>
                <a:t>理论贫困</a:t>
              </a:r>
            </a:p>
          </p:txBody>
        </p:sp>
        <p:sp>
          <p:nvSpPr>
            <p:cNvPr id="20490" name="椭圆 11"/>
            <p:cNvSpPr>
              <a:spLocks noChangeArrowheads="1"/>
            </p:cNvSpPr>
            <p:nvPr/>
          </p:nvSpPr>
          <p:spPr bwMode="auto">
            <a:xfrm>
              <a:off x="0" y="0"/>
              <a:ext cx="312077" cy="380256"/>
            </a:xfrm>
            <a:prstGeom prst="ellipse">
              <a:avLst/>
            </a:prstGeom>
            <a:solidFill>
              <a:srgbClr val="666666"/>
            </a:solidFill>
            <a:ln w="76200">
              <a:solidFill>
                <a:srgbClr val="D9D9D9">
                  <a:alpha val="62999"/>
                </a:srgbClr>
              </a:solidFill>
              <a:round/>
              <a:headEnd/>
              <a:tailEnd/>
            </a:ln>
            <a:effectLst>
              <a:outerShdw blurRad="63500" sx="102000" sy="102000" algn="ctr" rotWithShape="0">
                <a:srgbClr val="000000">
                  <a:alpha val="39000"/>
                </a:srgbClr>
              </a:outerShdw>
            </a:effectLst>
          </p:spPr>
          <p:txBody>
            <a:bodyPr lIns="91436" tIns="45718" rIns="91436" bIns="45718" anchor="ctr"/>
            <a:lstStyle/>
            <a:p>
              <a:pPr algn="ctr" defTabSz="1283415">
                <a:defRPr/>
              </a:pPr>
              <a:endParaRPr lang="zh-CN" altLang="en-US" sz="4500">
                <a:solidFill>
                  <a:srgbClr val="FFFFFF"/>
                </a:solidFill>
                <a:latin typeface="Arial Black" charset="0"/>
                <a:ea typeface="黑体" charset="0"/>
                <a:cs typeface="Arial" charset="0"/>
              </a:endParaRPr>
            </a:p>
          </p:txBody>
        </p:sp>
      </p:grpSp>
      <p:sp>
        <p:nvSpPr>
          <p:cNvPr id="20491" name="矩形 12"/>
          <p:cNvSpPr>
            <a:spLocks noChangeArrowheads="1"/>
          </p:cNvSpPr>
          <p:nvPr/>
        </p:nvSpPr>
        <p:spPr bwMode="auto">
          <a:xfrm>
            <a:off x="1071563" y="2439151"/>
            <a:ext cx="1393031" cy="1711644"/>
          </a:xfrm>
          <a:prstGeom prst="rect">
            <a:avLst/>
          </a:prstGeom>
          <a:solidFill>
            <a:schemeClr val="bg1"/>
          </a:solidFill>
          <a:ln w="25400">
            <a:solidFill>
              <a:schemeClr val="bg1"/>
            </a:solidFill>
            <a:miter lim="800000"/>
            <a:headEnd/>
            <a:tailEnd/>
          </a:ln>
          <a:effectLst>
            <a:outerShdw blurRad="63500" sx="102000" sy="102000" algn="ctr" rotWithShape="0">
              <a:srgbClr val="000000">
                <a:alpha val="39000"/>
              </a:srgbClr>
            </a:outerShdw>
          </a:effectLst>
        </p:spPr>
        <p:txBody>
          <a:bodyPr lIns="128565" tIns="64282" rIns="128565" bIns="64282" anchor="ctr"/>
          <a:lstStyle/>
          <a:p>
            <a:pPr algn="ctr"/>
            <a:r>
              <a:rPr lang="zh-CN" altLang="en-US" sz="3400" b="1" dirty="0">
                <a:solidFill>
                  <a:srgbClr val="000090"/>
                </a:solidFill>
                <a:latin typeface="Arial" pitchFamily="34" charset="0"/>
              </a:rPr>
              <a:t>产生原因</a:t>
            </a:r>
          </a:p>
        </p:txBody>
      </p:sp>
    </p:spTree>
    <p:extLst>
      <p:ext uri="{BB962C8B-B14F-4D97-AF65-F5344CB8AC3E}">
        <p14:creationId xmlns:p14="http://schemas.microsoft.com/office/powerpoint/2010/main" val="24700474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20482"/>
                                        </p:tgtEl>
                                        <p:attrNameLst>
                                          <p:attrName>style.visibility</p:attrName>
                                        </p:attrNameLst>
                                      </p:cBhvr>
                                      <p:to>
                                        <p:strVal val="visible"/>
                                      </p:to>
                                    </p:set>
                                    <p:animEffect transition="in" filter="wipe(left)">
                                      <p:cBhvr>
                                        <p:cTn id="7" dur="500"/>
                                        <p:tgtEl>
                                          <p:spTgt spid="20482"/>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20485"/>
                                        </p:tgtEl>
                                        <p:attrNameLst>
                                          <p:attrName>style.visibility</p:attrName>
                                        </p:attrNameLst>
                                      </p:cBhvr>
                                      <p:to>
                                        <p:strVal val="visible"/>
                                      </p:to>
                                    </p:set>
                                    <p:animEffect transition="in" filter="wipe(left)">
                                      <p:cBhvr>
                                        <p:cTn id="11" dur="500"/>
                                        <p:tgtEl>
                                          <p:spTgt spid="20485"/>
                                        </p:tgtEl>
                                      </p:cBhvr>
                                    </p:animEffect>
                                  </p:childTnLst>
                                </p:cTn>
                              </p:par>
                            </p:childTnLst>
                          </p:cTn>
                        </p:par>
                        <p:par>
                          <p:cTn id="12" fill="hold" nodeType="afterGroup">
                            <p:stCondLst>
                              <p:cond delay="1000"/>
                            </p:stCondLst>
                            <p:childTnLst>
                              <p:par>
                                <p:cTn id="13" presetID="22" presetClass="entr" presetSubtype="8" fill="hold" nodeType="afterEffect">
                                  <p:stCondLst>
                                    <p:cond delay="0"/>
                                  </p:stCondLst>
                                  <p:childTnLst>
                                    <p:set>
                                      <p:cBhvr>
                                        <p:cTn id="14" dur="1" fill="hold">
                                          <p:stCondLst>
                                            <p:cond delay="0"/>
                                          </p:stCondLst>
                                        </p:cTn>
                                        <p:tgtEl>
                                          <p:spTgt spid="20488"/>
                                        </p:tgtEl>
                                        <p:attrNameLst>
                                          <p:attrName>style.visibility</p:attrName>
                                        </p:attrNameLst>
                                      </p:cBhvr>
                                      <p:to>
                                        <p:strVal val="visible"/>
                                      </p:to>
                                    </p:set>
                                    <p:animEffect transition="in" filter="wipe(left)">
                                      <p:cBhvr>
                                        <p:cTn id="15" dur="500"/>
                                        <p:tgtEl>
                                          <p:spTgt spid="204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057" name="组合 31"/>
          <p:cNvGrpSpPr>
            <a:grpSpLocks/>
          </p:cNvGrpSpPr>
          <p:nvPr/>
        </p:nvGrpSpPr>
        <p:grpSpPr bwMode="auto">
          <a:xfrm>
            <a:off x="2678906" y="832391"/>
            <a:ext cx="7608094" cy="1086794"/>
            <a:chOff x="0" y="0"/>
            <a:chExt cx="4429001" cy="773111"/>
          </a:xfrm>
        </p:grpSpPr>
        <p:sp>
          <p:nvSpPr>
            <p:cNvPr id="45063" name="TextBox 15"/>
            <p:cNvSpPr>
              <a:spLocks noChangeArrowheads="1"/>
            </p:cNvSpPr>
            <p:nvPr/>
          </p:nvSpPr>
          <p:spPr bwMode="auto">
            <a:xfrm>
              <a:off x="210533" y="168275"/>
              <a:ext cx="4218468" cy="604836"/>
            </a:xfrm>
            <a:prstGeom prst="roundRect">
              <a:avLst>
                <a:gd name="adj" fmla="val 8176"/>
              </a:avLst>
            </a:prstGeom>
            <a:noFill/>
            <a:ln w="19050">
              <a:solidFill>
                <a:srgbClr val="A6A6A6"/>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spcBef>
                  <a:spcPct val="0"/>
                </a:spcBef>
              </a:pPr>
              <a:r>
                <a:rPr lang="zh-CN" altLang="en-US" sz="3400" dirty="0">
                  <a:solidFill>
                    <a:srgbClr val="404040"/>
                  </a:solidFill>
                  <a:latin typeface="Arial Black" pitchFamily="34" charset="0"/>
                </a:rPr>
                <a:t>   </a:t>
              </a:r>
              <a:r>
                <a:rPr lang="en-US" altLang="zh-CN" sz="3400" dirty="0">
                  <a:solidFill>
                    <a:srgbClr val="404040"/>
                  </a:solidFill>
                  <a:latin typeface="Arial Black" pitchFamily="34" charset="0"/>
                </a:rPr>
                <a:t> </a:t>
              </a:r>
              <a:r>
                <a:rPr lang="zh-CN" altLang="en-US" sz="3400" b="1" dirty="0">
                  <a:solidFill>
                    <a:srgbClr val="404040"/>
                  </a:solidFill>
                  <a:latin typeface="Arial Black" pitchFamily="34" charset="0"/>
                </a:rPr>
                <a:t>客观土壤：权力滥用</a:t>
              </a:r>
            </a:p>
          </p:txBody>
        </p:sp>
        <p:sp>
          <p:nvSpPr>
            <p:cNvPr id="21508" name="椭圆 6"/>
            <p:cNvSpPr>
              <a:spLocks noChangeArrowheads="1"/>
            </p:cNvSpPr>
            <p:nvPr/>
          </p:nvSpPr>
          <p:spPr bwMode="auto">
            <a:xfrm>
              <a:off x="0" y="0"/>
              <a:ext cx="436662" cy="457199"/>
            </a:xfrm>
            <a:prstGeom prst="ellipse">
              <a:avLst/>
            </a:prstGeom>
            <a:solidFill>
              <a:srgbClr val="7575D1"/>
            </a:solidFill>
            <a:ln w="76200" cmpd="sng">
              <a:solidFill>
                <a:srgbClr val="D9D9D9">
                  <a:alpha val="62999"/>
                </a:srgbClr>
              </a:solidFill>
              <a:round/>
              <a:headEnd/>
              <a:tailEnd/>
            </a:ln>
            <a:effectLst>
              <a:outerShdw blurRad="63500" sx="102000" sy="102000" algn="ctr" rotWithShape="0">
                <a:srgbClr val="000000">
                  <a:alpha val="39000"/>
                </a:srgbClr>
              </a:outerShdw>
            </a:effectLst>
          </p:spPr>
          <p:txBody>
            <a:bodyPr lIns="91436" tIns="45718" rIns="91436" bIns="45718" anchor="ctr"/>
            <a:lstStyle/>
            <a:p>
              <a:pPr algn="ctr" defTabSz="1283415">
                <a:defRPr/>
              </a:pPr>
              <a:endParaRPr lang="zh-CN" altLang="en-US" sz="4500">
                <a:solidFill>
                  <a:srgbClr val="FFFFFF"/>
                </a:solidFill>
                <a:latin typeface="黑体" charset="0"/>
                <a:ea typeface="黑体" charset="0"/>
                <a:cs typeface="黑体" charset="0"/>
              </a:endParaRPr>
            </a:p>
          </p:txBody>
        </p:sp>
      </p:grpSp>
      <p:sp>
        <p:nvSpPr>
          <p:cNvPr id="45058" name="矩形 8"/>
          <p:cNvSpPr>
            <a:spLocks noChangeArrowheads="1"/>
          </p:cNvSpPr>
          <p:nvPr/>
        </p:nvSpPr>
        <p:spPr bwMode="auto">
          <a:xfrm>
            <a:off x="2571750" y="725275"/>
            <a:ext cx="857250" cy="734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spAutoFit/>
          </a:bodyPr>
          <a:lstStyle/>
          <a:p>
            <a:pPr algn="ctr" defTabSz="1283415"/>
            <a:r>
              <a:rPr lang="en-US" altLang="zh-CN" sz="3900">
                <a:solidFill>
                  <a:srgbClr val="FFFFFF"/>
                </a:solidFill>
              </a:rPr>
              <a:t>1</a:t>
            </a:r>
            <a:endParaRPr lang="zh-CN" altLang="en-US" sz="3900">
              <a:solidFill>
                <a:srgbClr val="FFFFFF"/>
              </a:solidFill>
            </a:endParaRPr>
          </a:p>
        </p:txBody>
      </p:sp>
      <p:grpSp>
        <p:nvGrpSpPr>
          <p:cNvPr id="45059" name="组 3"/>
          <p:cNvGrpSpPr>
            <a:grpSpLocks/>
          </p:cNvGrpSpPr>
          <p:nvPr/>
        </p:nvGrpSpPr>
        <p:grpSpPr bwMode="auto">
          <a:xfrm>
            <a:off x="7393781" y="2546268"/>
            <a:ext cx="3643313" cy="2997052"/>
            <a:chOff x="0" y="0"/>
            <a:chExt cx="3124118" cy="2421191"/>
          </a:xfrm>
        </p:grpSpPr>
        <p:pic>
          <p:nvPicPr>
            <p:cNvPr id="45061"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124118" cy="2421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2" name="矩形 2"/>
            <p:cNvSpPr>
              <a:spLocks noChangeArrowheads="1"/>
            </p:cNvSpPr>
            <p:nvPr/>
          </p:nvSpPr>
          <p:spPr bwMode="auto">
            <a:xfrm>
              <a:off x="2590032" y="2210261"/>
              <a:ext cx="457514" cy="122592"/>
            </a:xfrm>
            <a:prstGeom prst="rect">
              <a:avLst/>
            </a:prstGeom>
            <a:solidFill>
              <a:schemeClr val="accent1"/>
            </a:solidFill>
            <a:ln w="9525" cmpd="sng">
              <a:solidFill>
                <a:schemeClr val="tx1"/>
              </a:solidFill>
              <a:bevel/>
              <a:headEnd/>
              <a:tailEnd/>
            </a:ln>
            <a:effectLst/>
            <a:extLst>
              <a:ext uri="{AF507438-7753-43E0-B8FC-AC1667EBCBE1}">
                <a14:hiddenEffects xmlns:a14="http://schemas.microsoft.com/office/drawing/2010/main">
                  <a:effectLst>
                    <a:outerShdw blurRad="63500" dist="38099" dir="2700000" algn="ctr" rotWithShape="0">
                      <a:schemeClr val="bg2">
                        <a:alpha val="73999"/>
                      </a:schemeClr>
                    </a:outerShdw>
                  </a:effectLst>
                </a14:hiddenEffects>
              </a:ext>
            </a:extLst>
          </p:spPr>
          <p:txBody>
            <a:bodyPr/>
            <a:lstStyle/>
            <a:p>
              <a:pPr>
                <a:spcBef>
                  <a:spcPct val="0"/>
                </a:spcBef>
                <a:buFont typeface="Arial" charset="0"/>
                <a:buNone/>
                <a:defRPr/>
              </a:pPr>
              <a:endParaRPr lang="zh-CN" altLang="en-US">
                <a:latin typeface="黑体" charset="0"/>
                <a:ea typeface="黑体" charset="0"/>
                <a:cs typeface="Arial" charset="0"/>
              </a:endParaRPr>
            </a:p>
          </p:txBody>
        </p:sp>
      </p:grpSp>
      <p:pic>
        <p:nvPicPr>
          <p:cNvPr id="45060"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5876" y="2546268"/>
            <a:ext cx="5737324" cy="2997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88478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081" name="组合 32"/>
          <p:cNvGrpSpPr>
            <a:grpSpLocks/>
          </p:cNvGrpSpPr>
          <p:nvPr/>
        </p:nvGrpSpPr>
        <p:grpSpPr bwMode="auto">
          <a:xfrm>
            <a:off x="2786062" y="725274"/>
            <a:ext cx="7608094" cy="1140352"/>
            <a:chOff x="0" y="0"/>
            <a:chExt cx="4425825" cy="811213"/>
          </a:xfrm>
        </p:grpSpPr>
        <p:sp>
          <p:nvSpPr>
            <p:cNvPr id="46087" name="TextBox 18"/>
            <p:cNvSpPr>
              <a:spLocks noChangeArrowheads="1"/>
            </p:cNvSpPr>
            <p:nvPr/>
          </p:nvSpPr>
          <p:spPr bwMode="auto">
            <a:xfrm>
              <a:off x="235057" y="206375"/>
              <a:ext cx="4190768" cy="604838"/>
            </a:xfrm>
            <a:prstGeom prst="roundRect">
              <a:avLst>
                <a:gd name="adj" fmla="val 8176"/>
              </a:avLst>
            </a:prstGeom>
            <a:noFill/>
            <a:ln w="19050">
              <a:solidFill>
                <a:srgbClr val="A6A6A6"/>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spcBef>
                  <a:spcPct val="0"/>
                </a:spcBef>
              </a:pPr>
              <a:r>
                <a:rPr lang="zh-CN" altLang="en-US" sz="3400" dirty="0">
                  <a:solidFill>
                    <a:srgbClr val="A6A6A6"/>
                  </a:solidFill>
                  <a:latin typeface="Arial Black" pitchFamily="34" charset="0"/>
                </a:rPr>
                <a:t>   </a:t>
              </a:r>
              <a:r>
                <a:rPr lang="zh-CN" altLang="en-US" sz="3400" dirty="0">
                  <a:solidFill>
                    <a:srgbClr val="000000"/>
                  </a:solidFill>
                  <a:latin typeface="Arial Black" pitchFamily="34" charset="0"/>
                </a:rPr>
                <a:t> </a:t>
              </a:r>
              <a:r>
                <a:rPr lang="zh-CN" altLang="en-US" sz="3400" b="1" dirty="0">
                  <a:solidFill>
                    <a:srgbClr val="000000"/>
                  </a:solidFill>
                  <a:latin typeface="Arial Black" pitchFamily="34" charset="0"/>
                </a:rPr>
                <a:t>认识误区：混淆误读</a:t>
              </a:r>
            </a:p>
          </p:txBody>
        </p:sp>
        <p:sp>
          <p:nvSpPr>
            <p:cNvPr id="22532" name="椭圆 9"/>
            <p:cNvSpPr>
              <a:spLocks noChangeArrowheads="1"/>
            </p:cNvSpPr>
            <p:nvPr/>
          </p:nvSpPr>
          <p:spPr bwMode="auto">
            <a:xfrm>
              <a:off x="0" y="0"/>
              <a:ext cx="501282" cy="501651"/>
            </a:xfrm>
            <a:prstGeom prst="ellipse">
              <a:avLst/>
            </a:prstGeom>
            <a:solidFill>
              <a:srgbClr val="A60020"/>
            </a:solidFill>
            <a:ln w="76200" cmpd="sng">
              <a:solidFill>
                <a:srgbClr val="D9D9D9">
                  <a:alpha val="62999"/>
                </a:srgbClr>
              </a:solidFill>
              <a:round/>
              <a:headEnd/>
              <a:tailEnd/>
            </a:ln>
            <a:effectLst>
              <a:outerShdw blurRad="63500" sx="102000" sy="102000" algn="ctr" rotWithShape="0">
                <a:srgbClr val="000000">
                  <a:alpha val="39000"/>
                </a:srgbClr>
              </a:outerShdw>
            </a:effectLst>
          </p:spPr>
          <p:txBody>
            <a:bodyPr lIns="91436" tIns="45718" rIns="91436" bIns="45718" anchor="ctr"/>
            <a:lstStyle/>
            <a:p>
              <a:pPr algn="ctr" defTabSz="1283415"/>
              <a:r>
                <a:rPr lang="en-US" altLang="zh-CN" sz="4500">
                  <a:solidFill>
                    <a:srgbClr val="FFFFFF"/>
                  </a:solidFill>
                </a:rPr>
                <a:t>2</a:t>
              </a:r>
              <a:endParaRPr lang="zh-CN" altLang="en-US" sz="4500">
                <a:solidFill>
                  <a:srgbClr val="FFFFFF"/>
                </a:solidFill>
              </a:endParaRPr>
            </a:p>
          </p:txBody>
        </p:sp>
      </p:grpSp>
      <p:sp>
        <p:nvSpPr>
          <p:cNvPr id="22533" name="内容占位符 2"/>
          <p:cNvSpPr>
            <a:spLocks noGrp="1"/>
          </p:cNvSpPr>
          <p:nvPr>
            <p:ph idx="4294967295"/>
          </p:nvPr>
        </p:nvSpPr>
        <p:spPr>
          <a:xfrm>
            <a:off x="964407" y="2010682"/>
            <a:ext cx="11249175" cy="1071173"/>
          </a:xfrm>
        </p:spPr>
        <p:txBody>
          <a:bodyPr>
            <a:normAutofit/>
          </a:bodyPr>
          <a:lstStyle/>
          <a:p>
            <a:r>
              <a:rPr lang="zh-CN" altLang="en-US" sz="3200" b="1" dirty="0">
                <a:latin typeface="华文楷体" panose="02010600040101010101" pitchFamily="2" charset="-122"/>
                <a:ea typeface="华文楷体" panose="02010600040101010101" pitchFamily="2" charset="-122"/>
              </a:rPr>
              <a:t>党的领导是</a:t>
            </a:r>
            <a:r>
              <a:rPr lang="zh-CN" altLang="en-US" sz="3200" b="1" dirty="0">
                <a:solidFill>
                  <a:srgbClr val="FF0000"/>
                </a:solidFill>
                <a:latin typeface="华文楷体" panose="02010600040101010101" pitchFamily="2" charset="-122"/>
                <a:ea typeface="华文楷体" panose="02010600040101010101" pitchFamily="2" charset="-122"/>
              </a:rPr>
              <a:t>整体性</a:t>
            </a:r>
            <a:r>
              <a:rPr lang="zh-CN" altLang="en-US" sz="3200" b="1" dirty="0">
                <a:latin typeface="华文楷体" panose="02010600040101010101" pitchFamily="2" charset="-122"/>
                <a:ea typeface="华文楷体" panose="02010600040101010101" pitchFamily="2" charset="-122"/>
              </a:rPr>
              <a:t>的政治概念，不能混淆作为执政整体的党和作为</a:t>
            </a:r>
            <a:r>
              <a:rPr lang="zh-CN" altLang="en-US" sz="3200" b="1" dirty="0">
                <a:solidFill>
                  <a:srgbClr val="FF0000"/>
                </a:solidFill>
                <a:latin typeface="华文楷体" panose="02010600040101010101" pitchFamily="2" charset="-122"/>
                <a:ea typeface="华文楷体" panose="02010600040101010101" pitchFamily="2" charset="-122"/>
              </a:rPr>
              <a:t>个体</a:t>
            </a:r>
            <a:r>
              <a:rPr lang="zh-CN" altLang="en-US" sz="3200" b="1" dirty="0">
                <a:latin typeface="华文楷体" panose="02010600040101010101" pitchFamily="2" charset="-122"/>
                <a:ea typeface="华文楷体" panose="02010600040101010101" pitchFamily="2" charset="-122"/>
              </a:rPr>
              <a:t>的各级党组织和党员干部</a:t>
            </a:r>
            <a:endParaRPr lang="en-US" altLang="en-US" sz="3200" b="1" dirty="0">
              <a:latin typeface="华文楷体" panose="02010600040101010101" pitchFamily="2" charset="-122"/>
              <a:ea typeface="华文楷体" panose="02010600040101010101" pitchFamily="2" charset="-122"/>
            </a:endParaRPr>
          </a:p>
        </p:txBody>
      </p:sp>
      <p:grpSp>
        <p:nvGrpSpPr>
          <p:cNvPr id="22534" name="组 3"/>
          <p:cNvGrpSpPr>
            <a:grpSpLocks/>
          </p:cNvGrpSpPr>
          <p:nvPr/>
        </p:nvGrpSpPr>
        <p:grpSpPr bwMode="auto">
          <a:xfrm>
            <a:off x="1607344" y="3188971"/>
            <a:ext cx="9858375" cy="3883737"/>
            <a:chOff x="0" y="-1"/>
            <a:chExt cx="7010216" cy="2762817"/>
          </a:xfrm>
        </p:grpSpPr>
        <p:sp>
          <p:nvSpPr>
            <p:cNvPr id="22535" name="矩形 11"/>
            <p:cNvSpPr>
              <a:spLocks noChangeArrowheads="1"/>
            </p:cNvSpPr>
            <p:nvPr/>
          </p:nvSpPr>
          <p:spPr bwMode="auto">
            <a:xfrm>
              <a:off x="0" y="-1"/>
              <a:ext cx="7010216" cy="2762817"/>
            </a:xfrm>
            <a:prstGeom prst="rect">
              <a:avLst/>
            </a:prstGeom>
            <a:solidFill>
              <a:schemeClr val="bg1"/>
            </a:solidFill>
            <a:ln w="25400" cmpd="sng">
              <a:solidFill>
                <a:schemeClr val="bg1"/>
              </a:solidFill>
              <a:miter lim="800000"/>
              <a:headEnd/>
              <a:tailEnd/>
            </a:ln>
            <a:effectLst>
              <a:outerShdw blurRad="63500" sx="102000" sy="102000" algn="ctr" rotWithShape="0">
                <a:srgbClr val="000000">
                  <a:alpha val="39000"/>
                </a:srgbClr>
              </a:outerShdw>
            </a:effectLst>
          </p:spPr>
          <p:txBody>
            <a:bodyPr anchor="ctr"/>
            <a:lstStyle/>
            <a:p>
              <a:pPr algn="ctr">
                <a:buFont typeface="Arial" charset="0"/>
                <a:buNone/>
                <a:defRPr/>
              </a:pPr>
              <a:endParaRPr lang="zh-CN" altLang="en-US">
                <a:solidFill>
                  <a:srgbClr val="FFFFFF"/>
                </a:solidFill>
                <a:latin typeface="黑体" charset="0"/>
                <a:ea typeface="黑体" charset="0"/>
                <a:cs typeface="黑体" charset="0"/>
              </a:endParaRPr>
            </a:p>
          </p:txBody>
        </p:sp>
        <p:sp>
          <p:nvSpPr>
            <p:cNvPr id="46086" name="矩形 1"/>
            <p:cNvSpPr>
              <a:spLocks noChangeArrowheads="1"/>
            </p:cNvSpPr>
            <p:nvPr/>
          </p:nvSpPr>
          <p:spPr bwMode="auto">
            <a:xfrm>
              <a:off x="76198" y="152396"/>
              <a:ext cx="6934018" cy="2517883"/>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rgbClr val="FF0000"/>
                  </a:solidFill>
                  <a:latin typeface="微软雅黑" panose="020B0503020204020204" pitchFamily="34" charset="-122"/>
                  <a:ea typeface="微软雅黑" panose="020B0503020204020204" pitchFamily="34" charset="-122"/>
                </a:rPr>
                <a:t>党纪</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中国共产党党章</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总纲：党必须在宪法和法律的范围内活动。党必须保证国家的立法、司法、行政机关，经济、文化组织和人民团体积极主动地、独立负责地、协调一致地工作。</a:t>
              </a:r>
            </a:p>
            <a:p>
              <a:r>
                <a:rPr lang="zh-CN" altLang="en-US" sz="2800" dirty="0">
                  <a:solidFill>
                    <a:srgbClr val="FF0000"/>
                  </a:solidFill>
                  <a:latin typeface="微软雅黑" panose="020B0503020204020204" pitchFamily="34" charset="-122"/>
                  <a:ea typeface="微软雅黑" panose="020B0503020204020204" pitchFamily="34" charset="-122"/>
                </a:rPr>
                <a:t>国法</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中华人民共和国宪法</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第五条：一切国家机关和武装力量、各政党和各社会团体、各企业事业组织都必须遵守宪法和法律。任何组织或者个人都不得有超越宪法和法律的特权。</a:t>
              </a:r>
              <a:endParaRPr lang="en-US" altLang="zh-CN" sz="2800"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65193787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nodeType="clickEffect">
                                  <p:stCondLst>
                                    <p:cond delay="0"/>
                                  </p:stCondLst>
                                  <p:childTnLst>
                                    <p:set>
                                      <p:cBhvr>
                                        <p:cTn id="6" dur="1" fill="hold">
                                          <p:stCondLst>
                                            <p:cond delay="0"/>
                                          </p:stCondLst>
                                        </p:cTn>
                                        <p:tgtEl>
                                          <p:spTgt spid="225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105" name="组合 32"/>
          <p:cNvGrpSpPr>
            <a:grpSpLocks/>
          </p:cNvGrpSpPr>
          <p:nvPr/>
        </p:nvGrpSpPr>
        <p:grpSpPr bwMode="auto">
          <a:xfrm>
            <a:off x="2786062" y="725274"/>
            <a:ext cx="7608094" cy="1140352"/>
            <a:chOff x="0" y="0"/>
            <a:chExt cx="4425825" cy="811213"/>
          </a:xfrm>
        </p:grpSpPr>
        <p:sp>
          <p:nvSpPr>
            <p:cNvPr id="47113" name="TextBox 18"/>
            <p:cNvSpPr>
              <a:spLocks noChangeArrowheads="1"/>
            </p:cNvSpPr>
            <p:nvPr/>
          </p:nvSpPr>
          <p:spPr bwMode="auto">
            <a:xfrm>
              <a:off x="235057" y="206375"/>
              <a:ext cx="4190768" cy="604838"/>
            </a:xfrm>
            <a:prstGeom prst="roundRect">
              <a:avLst>
                <a:gd name="adj" fmla="val 8176"/>
              </a:avLst>
            </a:prstGeom>
            <a:noFill/>
            <a:ln w="19050">
              <a:solidFill>
                <a:srgbClr val="A6A6A6"/>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spcBef>
                  <a:spcPct val="0"/>
                </a:spcBef>
              </a:pPr>
              <a:r>
                <a:rPr lang="zh-CN" altLang="en-US" sz="3400" dirty="0">
                  <a:solidFill>
                    <a:srgbClr val="A6A6A6"/>
                  </a:solidFill>
                  <a:latin typeface="Arial Black" pitchFamily="34" charset="0"/>
                </a:rPr>
                <a:t>   </a:t>
              </a:r>
              <a:r>
                <a:rPr lang="zh-CN" altLang="en-US" sz="3400" dirty="0">
                  <a:solidFill>
                    <a:srgbClr val="000000"/>
                  </a:solidFill>
                  <a:latin typeface="Arial Black" pitchFamily="34" charset="0"/>
                </a:rPr>
                <a:t> </a:t>
              </a:r>
              <a:r>
                <a:rPr lang="zh-CN" altLang="en-US" sz="3400" b="1" dirty="0">
                  <a:solidFill>
                    <a:srgbClr val="000000"/>
                  </a:solidFill>
                  <a:latin typeface="Arial Black" pitchFamily="34" charset="0"/>
                </a:rPr>
                <a:t>认识误区：混淆误读</a:t>
              </a:r>
            </a:p>
          </p:txBody>
        </p:sp>
        <p:sp>
          <p:nvSpPr>
            <p:cNvPr id="23556" name="椭圆 9"/>
            <p:cNvSpPr>
              <a:spLocks noChangeArrowheads="1"/>
            </p:cNvSpPr>
            <p:nvPr/>
          </p:nvSpPr>
          <p:spPr bwMode="auto">
            <a:xfrm>
              <a:off x="0" y="0"/>
              <a:ext cx="501282" cy="501651"/>
            </a:xfrm>
            <a:prstGeom prst="ellipse">
              <a:avLst/>
            </a:prstGeom>
            <a:solidFill>
              <a:srgbClr val="A60020"/>
            </a:solidFill>
            <a:ln w="76200" cmpd="sng">
              <a:solidFill>
                <a:srgbClr val="D9D9D9">
                  <a:alpha val="62999"/>
                </a:srgbClr>
              </a:solidFill>
              <a:round/>
              <a:headEnd/>
              <a:tailEnd/>
            </a:ln>
            <a:effectLst>
              <a:outerShdw blurRad="63500" sx="102000" sy="102000" algn="ctr" rotWithShape="0">
                <a:srgbClr val="000000">
                  <a:alpha val="39000"/>
                </a:srgbClr>
              </a:outerShdw>
            </a:effectLst>
          </p:spPr>
          <p:txBody>
            <a:bodyPr lIns="91436" tIns="45718" rIns="91436" bIns="45718" anchor="ctr"/>
            <a:lstStyle/>
            <a:p>
              <a:pPr algn="ctr" defTabSz="1283415"/>
              <a:r>
                <a:rPr lang="en-US" altLang="zh-CN" sz="4500">
                  <a:solidFill>
                    <a:srgbClr val="FFFFFF"/>
                  </a:solidFill>
                </a:rPr>
                <a:t>2</a:t>
              </a:r>
              <a:endParaRPr lang="zh-CN" altLang="en-US" sz="4500">
                <a:solidFill>
                  <a:srgbClr val="FFFFFF"/>
                </a:solidFill>
              </a:endParaRPr>
            </a:p>
          </p:txBody>
        </p:sp>
      </p:grpSp>
      <p:sp>
        <p:nvSpPr>
          <p:cNvPr id="23557" name="内容占位符 2"/>
          <p:cNvSpPr>
            <a:spLocks noGrp="1"/>
          </p:cNvSpPr>
          <p:nvPr>
            <p:ph idx="4294967295"/>
          </p:nvPr>
        </p:nvSpPr>
        <p:spPr>
          <a:xfrm>
            <a:off x="1071563" y="2010682"/>
            <a:ext cx="11249175" cy="964056"/>
          </a:xfrm>
        </p:spPr>
        <p:txBody>
          <a:bodyPr>
            <a:noAutofit/>
          </a:bodyPr>
          <a:lstStyle/>
          <a:p>
            <a:pPr>
              <a:lnSpc>
                <a:spcPct val="150000"/>
              </a:lnSpc>
            </a:pPr>
            <a:r>
              <a:rPr lang="zh-CN" altLang="en-US" b="1" dirty="0"/>
              <a:t>党的领导强调的是总的领导，是以法治方式进行的，不是凌驾于法律之上的人治，不能混淆党的领导的宏观与微观、立法与守法</a:t>
            </a:r>
          </a:p>
        </p:txBody>
      </p:sp>
      <p:grpSp>
        <p:nvGrpSpPr>
          <p:cNvPr id="23558" name="组 1"/>
          <p:cNvGrpSpPr>
            <a:grpSpLocks/>
          </p:cNvGrpSpPr>
          <p:nvPr/>
        </p:nvGrpSpPr>
        <p:grpSpPr bwMode="auto">
          <a:xfrm>
            <a:off x="1071563" y="3296089"/>
            <a:ext cx="11144250" cy="2889935"/>
            <a:chOff x="0" y="0"/>
            <a:chExt cx="7924800" cy="2055812"/>
          </a:xfrm>
        </p:grpSpPr>
        <p:sp>
          <p:nvSpPr>
            <p:cNvPr id="23559" name="Rectangle 3"/>
            <p:cNvSpPr txBox="1">
              <a:spLocks noChangeArrowheads="1"/>
            </p:cNvSpPr>
            <p:nvPr/>
          </p:nvSpPr>
          <p:spPr bwMode="auto">
            <a:xfrm>
              <a:off x="1752600" y="0"/>
              <a:ext cx="6172200" cy="2055812"/>
            </a:xfrm>
            <a:prstGeom prst="rect">
              <a:avLst/>
            </a:prstGeom>
            <a:solidFill>
              <a:srgbClr val="2D2D8A"/>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3000"/>
                      </a:schemeClr>
                    </a:outerShdw>
                  </a:effectLst>
                </a14:hiddenEffects>
              </a:ext>
            </a:extLst>
          </p:spPr>
          <p:txBody>
            <a:bodyPr/>
            <a:lstStyle>
              <a:lvl1pPr marL="342900" indent="-342900">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nSpc>
                  <a:spcPct val="90000"/>
                </a:lnSpc>
                <a:spcBef>
                  <a:spcPct val="20000"/>
                </a:spcBef>
                <a:buFont typeface="Arial" pitchFamily="34" charset="0"/>
                <a:buChar char="•"/>
              </a:pPr>
              <a:r>
                <a:rPr lang="zh-CN" altLang="en-US" sz="2500" dirty="0">
                  <a:solidFill>
                    <a:srgbClr val="FFFFFF"/>
                  </a:solidFill>
                </a:rPr>
                <a:t>党的任务是对所有国家机关的工作进行</a:t>
              </a:r>
              <a:r>
                <a:rPr lang="zh-CN" altLang="en-US" sz="2800" dirty="0">
                  <a:solidFill>
                    <a:srgbClr val="FF0000"/>
                  </a:solidFill>
                </a:rPr>
                <a:t>总的领导</a:t>
              </a:r>
              <a:r>
                <a:rPr lang="zh-CN" altLang="en-US" sz="2500" dirty="0">
                  <a:solidFill>
                    <a:srgbClr val="FFFFFF"/>
                  </a:solidFill>
                </a:rPr>
                <a:t>，而不是像目前那样进行过分频繁的</a:t>
              </a:r>
              <a:r>
                <a:rPr lang="en-US" altLang="zh-CN" sz="2500" dirty="0">
                  <a:solidFill>
                    <a:srgbClr val="FFFFFF"/>
                  </a:solidFill>
                </a:rPr>
                <a:t>……</a:t>
              </a:r>
              <a:r>
                <a:rPr lang="zh-CN" altLang="en-US" sz="2500" dirty="0">
                  <a:solidFill>
                    <a:srgbClr val="FFFFFF"/>
                  </a:solidFill>
                </a:rPr>
                <a:t>往往是对细节的干涉 。</a:t>
              </a:r>
            </a:p>
            <a:p>
              <a:pPr>
                <a:lnSpc>
                  <a:spcPct val="90000"/>
                </a:lnSpc>
                <a:spcBef>
                  <a:spcPct val="20000"/>
                </a:spcBef>
                <a:buFont typeface="Arial" pitchFamily="34" charset="0"/>
                <a:buChar char="•"/>
              </a:pPr>
              <a:r>
                <a:rPr lang="zh-CN" altLang="en-US" sz="2500" dirty="0">
                  <a:solidFill>
                    <a:srgbClr val="FF0000"/>
                  </a:solidFill>
                </a:rPr>
                <a:t>总的领导</a:t>
              </a:r>
              <a:r>
                <a:rPr lang="zh-CN" altLang="en-US" sz="2500" dirty="0">
                  <a:solidFill>
                    <a:srgbClr val="FFFFFF"/>
                  </a:solidFill>
                </a:rPr>
                <a:t>就是思想政治领导，从党的路线、方针和政策等方面指引和掌握国家生活的发展方向，保证人民群众充分实现当家作主，而不是事无巨细地进行干预。</a:t>
              </a:r>
              <a:endParaRPr lang="en-US" altLang="zh-CN" sz="2500" dirty="0">
                <a:solidFill>
                  <a:srgbClr val="FFFFFF"/>
                </a:solidFill>
              </a:endParaRPr>
            </a:p>
            <a:p>
              <a:pPr>
                <a:lnSpc>
                  <a:spcPct val="90000"/>
                </a:lnSpc>
                <a:spcBef>
                  <a:spcPct val="20000"/>
                </a:spcBef>
              </a:pPr>
              <a:r>
                <a:rPr lang="en-US" altLang="zh-CN" sz="2500" dirty="0">
                  <a:solidFill>
                    <a:srgbClr val="FFFFFF"/>
                  </a:solidFill>
                </a:rPr>
                <a:t>              ——</a:t>
              </a:r>
              <a:r>
                <a:rPr lang="zh-CN" altLang="en-US" sz="2500" dirty="0">
                  <a:solidFill>
                    <a:srgbClr val="FFFFFF"/>
                  </a:solidFill>
                </a:rPr>
                <a:t>参见</a:t>
              </a:r>
              <a:r>
                <a:rPr lang="en-US" altLang="zh-CN" sz="2500" dirty="0">
                  <a:solidFill>
                    <a:srgbClr val="FFFFFF"/>
                  </a:solidFill>
                </a:rPr>
                <a:t>《</a:t>
              </a:r>
              <a:r>
                <a:rPr lang="zh-CN" altLang="en-US" sz="2500" dirty="0">
                  <a:solidFill>
                    <a:srgbClr val="FFFFFF"/>
                  </a:solidFill>
                </a:rPr>
                <a:t>列宁全集</a:t>
              </a:r>
              <a:r>
                <a:rPr lang="en-US" altLang="zh-CN" sz="2500" dirty="0">
                  <a:solidFill>
                    <a:srgbClr val="FFFFFF"/>
                  </a:solidFill>
                </a:rPr>
                <a:t>》</a:t>
              </a:r>
              <a:r>
                <a:rPr lang="zh-CN" altLang="en-US" sz="2500" dirty="0">
                  <a:solidFill>
                    <a:srgbClr val="FFFFFF"/>
                  </a:solidFill>
                </a:rPr>
                <a:t>第</a:t>
              </a:r>
              <a:r>
                <a:rPr lang="en-US" altLang="zh-CN" sz="2500" dirty="0">
                  <a:solidFill>
                    <a:srgbClr val="FFFFFF"/>
                  </a:solidFill>
                </a:rPr>
                <a:t>43</a:t>
              </a:r>
              <a:r>
                <a:rPr lang="zh-CN" altLang="en-US" sz="2500" dirty="0">
                  <a:solidFill>
                    <a:srgbClr val="FFFFFF"/>
                  </a:solidFill>
                </a:rPr>
                <a:t>卷，人民出版社</a:t>
              </a:r>
              <a:r>
                <a:rPr lang="en-US" altLang="zh-CN" sz="2500" dirty="0">
                  <a:solidFill>
                    <a:srgbClr val="FFFFFF"/>
                  </a:solidFill>
                </a:rPr>
                <a:t>1987</a:t>
              </a:r>
              <a:r>
                <a:rPr lang="zh-CN" altLang="en-US" sz="2500" dirty="0">
                  <a:solidFill>
                    <a:srgbClr val="FFFFFF"/>
                  </a:solidFill>
                </a:rPr>
                <a:t>年，第</a:t>
              </a:r>
              <a:r>
                <a:rPr lang="en-US" altLang="zh-CN" sz="2500" dirty="0">
                  <a:solidFill>
                    <a:srgbClr val="FFFFFF"/>
                  </a:solidFill>
                </a:rPr>
                <a:t>64</a:t>
              </a:r>
              <a:r>
                <a:rPr lang="zh-CN" altLang="en-US" sz="2500" dirty="0">
                  <a:solidFill>
                    <a:srgbClr val="FFFFFF"/>
                  </a:solidFill>
                </a:rPr>
                <a:t>页。</a:t>
              </a:r>
            </a:p>
          </p:txBody>
        </p:sp>
        <p:pic>
          <p:nvPicPr>
            <p:cNvPr id="47112" name="Picture 5" descr="1055132118532901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24000" cy="205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3561" name="组 10"/>
          <p:cNvGrpSpPr>
            <a:grpSpLocks/>
          </p:cNvGrpSpPr>
          <p:nvPr/>
        </p:nvGrpSpPr>
        <p:grpSpPr bwMode="auto">
          <a:xfrm>
            <a:off x="857251" y="3403206"/>
            <a:ext cx="11409909" cy="2722565"/>
            <a:chOff x="0" y="0"/>
            <a:chExt cx="8113838" cy="1937558"/>
          </a:xfrm>
        </p:grpSpPr>
        <p:sp>
          <p:nvSpPr>
            <p:cNvPr id="23562" name="Rectangle 3"/>
            <p:cNvSpPr txBox="1">
              <a:spLocks noChangeArrowheads="1"/>
            </p:cNvSpPr>
            <p:nvPr/>
          </p:nvSpPr>
          <p:spPr bwMode="auto">
            <a:xfrm>
              <a:off x="3124248" y="0"/>
              <a:ext cx="4989590" cy="1904206"/>
            </a:xfrm>
            <a:prstGeom prst="rect">
              <a:avLst/>
            </a:prstGeom>
            <a:solidFill>
              <a:srgbClr val="2D2D8A"/>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3000"/>
                      </a:schemeClr>
                    </a:outerShdw>
                  </a:effectLst>
                </a14:hiddenEffects>
              </a:ext>
            </a:extLst>
          </p:spPr>
          <p:txBody>
            <a:bodyPr/>
            <a:lstStyle>
              <a:lvl1pPr marL="342900" indent="-342900">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nSpc>
                  <a:spcPct val="90000"/>
                </a:lnSpc>
                <a:spcBef>
                  <a:spcPct val="20000"/>
                </a:spcBef>
                <a:buFont typeface="Arial" pitchFamily="34" charset="0"/>
                <a:buChar char="•"/>
              </a:pPr>
              <a:r>
                <a:rPr lang="zh-CN" altLang="en-US" sz="2800" dirty="0">
                  <a:solidFill>
                    <a:srgbClr val="FFFFFF"/>
                  </a:solidFill>
                </a:rPr>
                <a:t>为了保障人民民主，必须加强法制。必须使民主制度化、法律化，使这种制度和法律不因领导人的改变而改变，不因领导人的看法和注意力的改变而改变。</a:t>
              </a:r>
              <a:r>
                <a:rPr lang="en-US" altLang="zh-CN" sz="2800" dirty="0">
                  <a:solidFill>
                    <a:srgbClr val="FFFFFF"/>
                  </a:solidFill>
                </a:rPr>
                <a:t>              </a:t>
              </a:r>
            </a:p>
            <a:p>
              <a:pPr>
                <a:lnSpc>
                  <a:spcPct val="90000"/>
                </a:lnSpc>
                <a:spcBef>
                  <a:spcPct val="20000"/>
                </a:spcBef>
              </a:pPr>
              <a:r>
                <a:rPr lang="en-US" altLang="zh-CN" sz="2800" dirty="0">
                  <a:solidFill>
                    <a:srgbClr val="FFFFFF"/>
                  </a:solidFill>
                </a:rPr>
                <a:t>              ——《</a:t>
              </a:r>
              <a:r>
                <a:rPr lang="zh-CN" altLang="en-US" sz="2800" dirty="0">
                  <a:solidFill>
                    <a:srgbClr val="FFFFFF"/>
                  </a:solidFill>
                </a:rPr>
                <a:t>邓小平文选</a:t>
              </a:r>
              <a:r>
                <a:rPr lang="en-US" altLang="zh-CN" sz="2800" dirty="0">
                  <a:solidFill>
                    <a:srgbClr val="FFFFFF"/>
                  </a:solidFill>
                </a:rPr>
                <a:t>》</a:t>
              </a:r>
              <a:r>
                <a:rPr lang="zh-CN" altLang="en-US" sz="2800" dirty="0">
                  <a:solidFill>
                    <a:srgbClr val="FFFFFF"/>
                  </a:solidFill>
                </a:rPr>
                <a:t>第</a:t>
              </a:r>
              <a:r>
                <a:rPr lang="en-US" altLang="zh-CN" sz="2800" dirty="0">
                  <a:solidFill>
                    <a:srgbClr val="FFFFFF"/>
                  </a:solidFill>
                </a:rPr>
                <a:t>2</a:t>
              </a:r>
              <a:r>
                <a:rPr lang="zh-CN" altLang="en-US" sz="2800" dirty="0">
                  <a:solidFill>
                    <a:srgbClr val="FFFFFF"/>
                  </a:solidFill>
                </a:rPr>
                <a:t>卷，人民出版社</a:t>
              </a:r>
              <a:r>
                <a:rPr lang="en-US" altLang="zh-CN" sz="2800" dirty="0">
                  <a:solidFill>
                    <a:srgbClr val="FFFFFF"/>
                  </a:solidFill>
                </a:rPr>
                <a:t>1994</a:t>
              </a:r>
              <a:r>
                <a:rPr lang="zh-CN" altLang="en-US" sz="2800" dirty="0">
                  <a:solidFill>
                    <a:srgbClr val="FFFFFF"/>
                  </a:solidFill>
                </a:rPr>
                <a:t>年，第</a:t>
              </a:r>
              <a:r>
                <a:rPr lang="en-US" altLang="zh-CN" sz="2800" dirty="0">
                  <a:solidFill>
                    <a:srgbClr val="FFFFFF"/>
                  </a:solidFill>
                </a:rPr>
                <a:t>146</a:t>
              </a:r>
              <a:r>
                <a:rPr lang="zh-CN" altLang="en-US" sz="2800" dirty="0">
                  <a:solidFill>
                    <a:srgbClr val="FFFFFF"/>
                  </a:solidFill>
                </a:rPr>
                <a:t>页。</a:t>
              </a:r>
            </a:p>
          </p:txBody>
        </p:sp>
        <p:pic>
          <p:nvPicPr>
            <p:cNvPr id="47110" name="图片 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988521" cy="1937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9425412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nodeType="clickEffect">
                                  <p:stCondLst>
                                    <p:cond delay="0"/>
                                  </p:stCondLst>
                                  <p:childTnLst>
                                    <p:set>
                                      <p:cBhvr>
                                        <p:cTn id="6" dur="1" fill="hold">
                                          <p:stCondLst>
                                            <p:cond delay="0"/>
                                          </p:stCondLst>
                                        </p:cTn>
                                        <p:tgtEl>
                                          <p:spTgt spid="23558"/>
                                        </p:tgtEl>
                                        <p:attrNameLst>
                                          <p:attrName>style.visibility</p:attrName>
                                        </p:attrNameLst>
                                      </p:cBhvr>
                                      <p:to>
                                        <p:strVal val="hidden"/>
                                      </p:to>
                                    </p:set>
                                  </p:childTnLst>
                                </p:cTn>
                              </p:par>
                              <p:par>
                                <p:cTn id="7" presetID="2" presetClass="entr" presetSubtype="4" fill="hold" nodeType="withEffect">
                                  <p:stCondLst>
                                    <p:cond delay="0"/>
                                  </p:stCondLst>
                                  <p:childTnLst>
                                    <p:set>
                                      <p:cBhvr>
                                        <p:cTn id="8" dur="1" fill="hold">
                                          <p:stCondLst>
                                            <p:cond delay="0"/>
                                          </p:stCondLst>
                                        </p:cTn>
                                        <p:tgtEl>
                                          <p:spTgt spid="23561"/>
                                        </p:tgtEl>
                                        <p:attrNameLst>
                                          <p:attrName>style.visibility</p:attrName>
                                        </p:attrNameLst>
                                      </p:cBhvr>
                                      <p:to>
                                        <p:strVal val="visible"/>
                                      </p:to>
                                    </p:set>
                                    <p:anim calcmode="lin" valueType="num">
                                      <p:cBhvr additive="base">
                                        <p:cTn id="9" dur="500" fill="hold"/>
                                        <p:tgtEl>
                                          <p:spTgt spid="23561"/>
                                        </p:tgtEl>
                                        <p:attrNameLst>
                                          <p:attrName>ppt_x</p:attrName>
                                        </p:attrNameLst>
                                      </p:cBhvr>
                                      <p:tavLst>
                                        <p:tav tm="0">
                                          <p:val>
                                            <p:strVal val="#ppt_x"/>
                                          </p:val>
                                        </p:tav>
                                        <p:tav tm="100000">
                                          <p:val>
                                            <p:strVal val="#ppt_x"/>
                                          </p:val>
                                        </p:tav>
                                      </p:tavLst>
                                    </p:anim>
                                    <p:anim calcmode="lin" valueType="num">
                                      <p:cBhvr additive="base">
                                        <p:cTn id="10" dur="500" fill="hold"/>
                                        <p:tgtEl>
                                          <p:spTgt spid="2356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129" name="组合 32"/>
          <p:cNvGrpSpPr>
            <a:grpSpLocks/>
          </p:cNvGrpSpPr>
          <p:nvPr/>
        </p:nvGrpSpPr>
        <p:grpSpPr bwMode="auto">
          <a:xfrm>
            <a:off x="2143125" y="725274"/>
            <a:ext cx="7608094" cy="1140352"/>
            <a:chOff x="0" y="0"/>
            <a:chExt cx="4425825" cy="811213"/>
          </a:xfrm>
        </p:grpSpPr>
        <p:sp>
          <p:nvSpPr>
            <p:cNvPr id="48131" name="TextBox 18"/>
            <p:cNvSpPr>
              <a:spLocks noChangeArrowheads="1"/>
            </p:cNvSpPr>
            <p:nvPr/>
          </p:nvSpPr>
          <p:spPr bwMode="auto">
            <a:xfrm>
              <a:off x="235057" y="206375"/>
              <a:ext cx="4190768" cy="604838"/>
            </a:xfrm>
            <a:prstGeom prst="roundRect">
              <a:avLst>
                <a:gd name="adj" fmla="val 8176"/>
              </a:avLst>
            </a:prstGeom>
            <a:noFill/>
            <a:ln w="19050">
              <a:solidFill>
                <a:srgbClr val="A6A6A6"/>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spcBef>
                  <a:spcPct val="0"/>
                </a:spcBef>
              </a:pPr>
              <a:r>
                <a:rPr lang="zh-CN" altLang="en-US" sz="3400" dirty="0">
                  <a:solidFill>
                    <a:srgbClr val="A6A6A6"/>
                  </a:solidFill>
                  <a:latin typeface="微软雅黑" pitchFamily="34" charset="-122"/>
                  <a:ea typeface="微软雅黑" pitchFamily="34" charset="-122"/>
                </a:rPr>
                <a:t>    </a:t>
              </a:r>
              <a:r>
                <a:rPr lang="zh-CN" altLang="en-US" sz="3400" b="1" dirty="0">
                  <a:solidFill>
                    <a:srgbClr val="000000"/>
                  </a:solidFill>
                  <a:latin typeface="微软雅黑" pitchFamily="34" charset="-122"/>
                  <a:ea typeface="微软雅黑" pitchFamily="34" charset="-122"/>
                </a:rPr>
                <a:t>理论贫困：话语霸权</a:t>
              </a:r>
            </a:p>
          </p:txBody>
        </p:sp>
        <p:sp>
          <p:nvSpPr>
            <p:cNvPr id="24580" name="椭圆 8"/>
            <p:cNvSpPr>
              <a:spLocks noChangeArrowheads="1"/>
            </p:cNvSpPr>
            <p:nvPr/>
          </p:nvSpPr>
          <p:spPr bwMode="auto">
            <a:xfrm>
              <a:off x="0" y="0"/>
              <a:ext cx="501282" cy="501651"/>
            </a:xfrm>
            <a:prstGeom prst="ellipse">
              <a:avLst/>
            </a:prstGeom>
            <a:solidFill>
              <a:srgbClr val="666666"/>
            </a:solidFill>
            <a:ln w="76200">
              <a:solidFill>
                <a:srgbClr val="D9D9D9">
                  <a:alpha val="62999"/>
                </a:srgbClr>
              </a:solidFill>
              <a:round/>
              <a:headEnd/>
              <a:tailEnd/>
            </a:ln>
            <a:effectLst>
              <a:outerShdw blurRad="63500" sx="102000" sy="102000" algn="ctr" rotWithShape="0">
                <a:srgbClr val="000000">
                  <a:alpha val="39000"/>
                </a:srgbClr>
              </a:outerShdw>
            </a:effectLst>
          </p:spPr>
          <p:txBody>
            <a:bodyPr lIns="91436" tIns="45718" rIns="91436" bIns="45718" anchor="ctr"/>
            <a:lstStyle/>
            <a:p>
              <a:pPr algn="ctr" defTabSz="1283415"/>
              <a:r>
                <a:rPr lang="en-US" altLang="zh-CN" sz="4500">
                  <a:solidFill>
                    <a:srgbClr val="FFFFFF"/>
                  </a:solidFill>
                  <a:latin typeface="Arial Black" pitchFamily="34" charset="0"/>
                  <a:cs typeface="Arial" pitchFamily="34" charset="0"/>
                </a:rPr>
                <a:t>3</a:t>
              </a:r>
              <a:endParaRPr lang="zh-CN" altLang="en-US" sz="4500">
                <a:solidFill>
                  <a:srgbClr val="FFFFFF"/>
                </a:solidFill>
                <a:latin typeface="Arial Black" pitchFamily="34" charset="0"/>
                <a:cs typeface="Arial" pitchFamily="34" charset="0"/>
              </a:endParaRPr>
            </a:p>
          </p:txBody>
        </p:sp>
      </p:grpSp>
      <p:pic>
        <p:nvPicPr>
          <p:cNvPr id="24581" name="内容占位符 5"/>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6122" y="2434688"/>
            <a:ext cx="9094887" cy="3316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267042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45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矩形 11"/>
          <p:cNvSpPr>
            <a:spLocks noChangeArrowheads="1"/>
          </p:cNvSpPr>
          <p:nvPr/>
        </p:nvSpPr>
        <p:spPr bwMode="auto">
          <a:xfrm>
            <a:off x="6936136" y="2332034"/>
            <a:ext cx="4893839" cy="2032996"/>
          </a:xfrm>
          <a:prstGeom prst="rect">
            <a:avLst/>
          </a:prstGeom>
          <a:solidFill>
            <a:schemeClr val="bg1"/>
          </a:solidFill>
          <a:ln w="25400">
            <a:solidFill>
              <a:schemeClr val="bg1"/>
            </a:solidFill>
            <a:miter lim="800000"/>
            <a:headEnd/>
            <a:tailEnd/>
          </a:ln>
          <a:effectLst>
            <a:outerShdw blurRad="63500" sx="102000" sy="102000" algn="ctr" rotWithShape="0">
              <a:srgbClr val="000000">
                <a:alpha val="39000"/>
              </a:srgbClr>
            </a:outerShdw>
          </a:effectLst>
        </p:spPr>
        <p:txBody>
          <a:bodyPr lIns="128565" tIns="64282" rIns="128565" bIns="64282" anchor="ctr"/>
          <a:lstStyle/>
          <a:p>
            <a:pPr algn="ctr">
              <a:buFont typeface="Arial" charset="0"/>
              <a:buNone/>
              <a:defRPr/>
            </a:pPr>
            <a:endParaRPr lang="zh-CN" altLang="en-US">
              <a:solidFill>
                <a:srgbClr val="FFFFFF"/>
              </a:solidFill>
              <a:latin typeface="Arial" charset="0"/>
              <a:ea typeface="黑体" charset="0"/>
              <a:cs typeface="黑体" charset="0"/>
            </a:endParaRPr>
          </a:p>
        </p:txBody>
      </p:sp>
      <p:sp>
        <p:nvSpPr>
          <p:cNvPr id="25603" name="标题 1"/>
          <p:cNvSpPr txBox="1">
            <a:spLocks noChangeArrowheads="1"/>
          </p:cNvSpPr>
          <p:nvPr/>
        </p:nvSpPr>
        <p:spPr bwMode="auto">
          <a:xfrm>
            <a:off x="7072313" y="2224916"/>
            <a:ext cx="4685654" cy="2053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8565" tIns="64282" rIns="128565" bIns="64282" anchor="ct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just">
              <a:lnSpc>
                <a:spcPct val="150000"/>
              </a:lnSpc>
              <a:spcBef>
                <a:spcPct val="0"/>
              </a:spcBef>
            </a:pPr>
            <a:r>
              <a:rPr lang="zh-CN" altLang="en-US" sz="3600" dirty="0">
                <a:solidFill>
                  <a:srgbClr val="000000"/>
                </a:solidFill>
                <a:latin typeface="微软雅黑" pitchFamily="34" charset="-122"/>
                <a:ea typeface="微软雅黑" pitchFamily="34" charset="-122"/>
              </a:rPr>
              <a:t>（三）如何消除“党大法大”这一命题</a:t>
            </a:r>
            <a:r>
              <a:rPr lang="zh-CN" altLang="en-US" sz="3100" dirty="0">
                <a:solidFill>
                  <a:srgbClr val="000000"/>
                </a:solidFill>
                <a:latin typeface="微软雅黑" pitchFamily="34" charset="-122"/>
                <a:ea typeface="微软雅黑" pitchFamily="34" charset="-122"/>
              </a:rPr>
              <a:t>？</a:t>
            </a:r>
            <a:endParaRPr lang="en-US" altLang="en-US" sz="3100" dirty="0">
              <a:solidFill>
                <a:srgbClr val="000000"/>
              </a:solidFill>
              <a:latin typeface="微软雅黑" pitchFamily="34" charset="-122"/>
              <a:ea typeface="微软雅黑" pitchFamily="34" charset="-122"/>
            </a:endParaRPr>
          </a:p>
        </p:txBody>
      </p:sp>
      <p:cxnSp>
        <p:nvCxnSpPr>
          <p:cNvPr id="25604" name="直接连接符 15"/>
          <p:cNvCxnSpPr>
            <a:cxnSpLocks noChangeShapeType="1"/>
          </p:cNvCxnSpPr>
          <p:nvPr/>
        </p:nvCxnSpPr>
        <p:spPr bwMode="auto">
          <a:xfrm flipV="1">
            <a:off x="1" y="3501398"/>
            <a:ext cx="5730628" cy="13390"/>
          </a:xfrm>
          <a:prstGeom prst="line">
            <a:avLst/>
          </a:prstGeom>
          <a:noFill/>
          <a:ln w="28575">
            <a:solidFill>
              <a:srgbClr val="BFBFBF"/>
            </a:solidFill>
            <a:round/>
            <a:headEnd/>
            <a:tailEnd/>
          </a:ln>
          <a:extLst>
            <a:ext uri="{909E8E84-426E-40DD-AFC4-6F175D3DCCD1}">
              <a14:hiddenFill xmlns:a14="http://schemas.microsoft.com/office/drawing/2010/main">
                <a:noFill/>
              </a14:hiddenFill>
            </a:ext>
          </a:extLst>
        </p:spPr>
      </p:cxnSp>
      <p:pic>
        <p:nvPicPr>
          <p:cNvPr id="49156" name="图片 9"/>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14875" y="2332033"/>
            <a:ext cx="2118569" cy="2115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9755485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withEffect">
                                  <p:stCondLst>
                                    <p:cond delay="0"/>
                                  </p:stCondLst>
                                  <p:childTnLst>
                                    <p:set>
                                      <p:cBhvr>
                                        <p:cTn id="6" dur="1" fill="hold">
                                          <p:stCondLst>
                                            <p:cond delay="0"/>
                                          </p:stCondLst>
                                        </p:cTn>
                                        <p:tgtEl>
                                          <p:spTgt spid="25604"/>
                                        </p:tgtEl>
                                        <p:attrNameLst>
                                          <p:attrName>style.visibility</p:attrName>
                                        </p:attrNameLst>
                                      </p:cBhvr>
                                      <p:to>
                                        <p:strVal val="visible"/>
                                      </p:to>
                                    </p:set>
                                    <p:animEffect transition="in" filter="wipe(left)">
                                      <p:cBhvr>
                                        <p:cTn id="7" dur="500"/>
                                        <p:tgtEl>
                                          <p:spTgt spid="2560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602"/>
                                        </p:tgtEl>
                                        <p:attrNameLst>
                                          <p:attrName>style.visibility</p:attrName>
                                        </p:attrNameLst>
                                      </p:cBhvr>
                                      <p:to>
                                        <p:strVal val="visible"/>
                                      </p:to>
                                    </p:set>
                                    <p:animEffect transition="in" filter="fade">
                                      <p:cBhvr>
                                        <p:cTn id="10" dur="500"/>
                                        <p:tgtEl>
                                          <p:spTgt spid="25602"/>
                                        </p:tgtEl>
                                      </p:cBhvr>
                                    </p:animEffect>
                                  </p:childTnLst>
                                </p:cTn>
                              </p:par>
                              <p:par>
                                <p:cTn id="11" presetID="52" presetClass="entr" presetSubtype="0" fill="hold" nodeType="withEffect">
                                  <p:stCondLst>
                                    <p:cond delay="0"/>
                                  </p:stCondLst>
                                  <p:childTnLst>
                                    <p:set>
                                      <p:cBhvr>
                                        <p:cTn id="12" dur="1" fill="hold">
                                          <p:stCondLst>
                                            <p:cond delay="0"/>
                                          </p:stCondLst>
                                        </p:cTn>
                                        <p:tgtEl>
                                          <p:spTgt spid="25603">
                                            <p:txEl>
                                              <p:pRg st="0" end="0"/>
                                            </p:txEl>
                                          </p:spTgt>
                                        </p:tgtEl>
                                        <p:attrNameLst>
                                          <p:attrName>style.visibility</p:attrName>
                                        </p:attrNameLst>
                                      </p:cBhvr>
                                      <p:to>
                                        <p:strVal val="visible"/>
                                      </p:to>
                                    </p:set>
                                    <p:animScale>
                                      <p:cBhvr>
                                        <p:cTn id="13" dur="1000" decel="50000" fill="hold">
                                          <p:stCondLst>
                                            <p:cond delay="0"/>
                                          </p:stCondLst>
                                        </p:cTn>
                                        <p:tgtEl>
                                          <p:spTgt spid="25603">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4" dur="1000" decel="50000" fill="hold">
                                          <p:stCondLst>
                                            <p:cond delay="0"/>
                                          </p:stCondLst>
                                        </p:cTn>
                                        <p:tgtEl>
                                          <p:spTgt spid="25603">
                                            <p:txEl>
                                              <p:pRg st="0" end="0"/>
                                            </p:txEl>
                                          </p:spTgt>
                                        </p:tgtEl>
                                        <p:attrNameLst>
                                          <p:attrName>ppt_x,ppt_y</p:attrName>
                                        </p:attrNameLst>
                                      </p:cBhvr>
                                      <p:rCtr x="0" y="0"/>
                                    </p:animMotion>
                                    <p:animEffect transition="in" filter="fade">
                                      <p:cBhvr>
                                        <p:cTn id="15" dur="1000"/>
                                        <p:tgtEl>
                                          <p:spTgt spid="2560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2" grpId="0" animBg="1"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7" name="图表 2"/>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6641" y="2648922"/>
            <a:ext cx="10159753" cy="3246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78" name="TextBox 18"/>
          <p:cNvSpPr>
            <a:spLocks noChangeArrowheads="1"/>
          </p:cNvSpPr>
          <p:nvPr/>
        </p:nvSpPr>
        <p:spPr bwMode="auto">
          <a:xfrm>
            <a:off x="3643313" y="1153744"/>
            <a:ext cx="7204026" cy="850243"/>
          </a:xfrm>
          <a:prstGeom prst="roundRect">
            <a:avLst>
              <a:gd name="adj" fmla="val 8176"/>
            </a:avLst>
          </a:prstGeom>
          <a:noFill/>
          <a:ln w="19050">
            <a:solidFill>
              <a:srgbClr val="A6A6A6"/>
            </a:solidFill>
            <a:round/>
            <a:headEnd/>
            <a:tailEnd/>
          </a:ln>
          <a:extLst>
            <a:ext uri="{909E8E84-426E-40DD-AFC4-6F175D3DCCD1}">
              <a14:hiddenFill xmlns:a14="http://schemas.microsoft.com/office/drawing/2010/main">
                <a:solidFill>
                  <a:srgbClr val="FFFFFF"/>
                </a:solidFill>
              </a14:hiddenFill>
            </a:ext>
          </a:extLst>
        </p:spPr>
        <p:txBody>
          <a:bodyPr wrap="none" lIns="128565" tIns="64282" rIns="128565" bIns="64282" anchor="ctr"/>
          <a:lstStyle/>
          <a:p>
            <a:pPr algn="ctr">
              <a:spcBef>
                <a:spcPct val="0"/>
              </a:spcBef>
            </a:pPr>
            <a:r>
              <a:rPr lang="zh-CN" altLang="en-US" sz="3400" dirty="0">
                <a:solidFill>
                  <a:srgbClr val="A6A6A6"/>
                </a:solidFill>
                <a:latin typeface="Arial Black" pitchFamily="34" charset="0"/>
              </a:rPr>
              <a:t> </a:t>
            </a:r>
            <a:r>
              <a:rPr lang="zh-CN" altLang="en-US" sz="3400" b="1" dirty="0">
                <a:latin typeface="Arial Black" pitchFamily="34" charset="0"/>
              </a:rPr>
              <a:t>走出“党大”还是“法大”的迷思</a:t>
            </a:r>
          </a:p>
        </p:txBody>
      </p:sp>
    </p:spTree>
    <p:extLst>
      <p:ext uri="{BB962C8B-B14F-4D97-AF65-F5344CB8AC3E}">
        <p14:creationId xmlns:p14="http://schemas.microsoft.com/office/powerpoint/2010/main" val="541301759"/>
      </p:ext>
    </p:extLst>
  </p:cSld>
  <p:clrMapOvr>
    <a:masterClrMapping/>
  </p:clrMapOvr>
  <p:transition advTm="98219"/>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标题 3"/>
          <p:cNvSpPr>
            <a:spLocks noGrp="1"/>
          </p:cNvSpPr>
          <p:nvPr>
            <p:ph type="title" idx="4294967295"/>
          </p:nvPr>
        </p:nvSpPr>
        <p:spPr/>
        <p:txBody>
          <a:bodyPr/>
          <a:lstStyle/>
          <a:p>
            <a:pPr>
              <a:defRPr/>
            </a:pPr>
            <a:r>
              <a:rPr kumimoji="0" lang="en-US" dirty="0"/>
              <a:t>   </a:t>
            </a:r>
            <a:r>
              <a:rPr lang="en-US" sz="5100" dirty="0"/>
              <a:t> </a:t>
            </a:r>
            <a:r>
              <a:rPr lang="zh-CN" altLang="en-US" sz="5100" dirty="0"/>
              <a:t>小</a:t>
            </a:r>
            <a:r>
              <a:rPr lang="en-US" sz="5100" dirty="0"/>
              <a:t> 结</a:t>
            </a:r>
            <a:endParaRPr lang="zh-CN" altLang="en-US" sz="5100" dirty="0"/>
          </a:p>
        </p:txBody>
      </p:sp>
      <p:pic>
        <p:nvPicPr>
          <p:cNvPr id="51202" name="图表 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3399" y="1825458"/>
            <a:ext cx="6764238" cy="4369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2" name="右箭头 2"/>
          <p:cNvSpPr>
            <a:spLocks noChangeArrowheads="1"/>
          </p:cNvSpPr>
          <p:nvPr/>
        </p:nvSpPr>
        <p:spPr bwMode="auto">
          <a:xfrm>
            <a:off x="6858000" y="3403207"/>
            <a:ext cx="1178719" cy="961823"/>
          </a:xfrm>
          <a:prstGeom prst="rightArrow">
            <a:avLst>
              <a:gd name="adj1" fmla="val 50000"/>
              <a:gd name="adj2" fmla="val 50114"/>
            </a:avLst>
          </a:prstGeom>
          <a:solidFill>
            <a:schemeClr val="tx1"/>
          </a:solidFill>
          <a:ln w="9525">
            <a:solidFill>
              <a:schemeClr val="tx1"/>
            </a:solidFill>
            <a:bevel/>
            <a:headEnd/>
            <a:tailEnd/>
          </a:ln>
        </p:spPr>
        <p:txBody>
          <a:bodyPr lIns="128565" tIns="64282" rIns="128565" bIns="64282"/>
          <a:lstStyle/>
          <a:p>
            <a:pPr>
              <a:spcBef>
                <a:spcPct val="0"/>
              </a:spcBef>
            </a:pPr>
            <a:endParaRPr lang="zh-CN" altLang="en-US">
              <a:cs typeface="Arial" pitchFamily="34" charset="0"/>
            </a:endParaRPr>
          </a:p>
        </p:txBody>
      </p:sp>
      <p:sp>
        <p:nvSpPr>
          <p:cNvPr id="27653" name="矩形 5"/>
          <p:cNvSpPr>
            <a:spLocks noChangeArrowheads="1"/>
          </p:cNvSpPr>
          <p:nvPr/>
        </p:nvSpPr>
        <p:spPr bwMode="auto">
          <a:xfrm>
            <a:off x="8358188" y="2546268"/>
            <a:ext cx="3000375" cy="2354348"/>
          </a:xfrm>
          <a:prstGeom prst="rect">
            <a:avLst/>
          </a:prstGeom>
          <a:solidFill>
            <a:schemeClr val="bg1"/>
          </a:solidFill>
          <a:ln w="25400" cmpd="sng">
            <a:solidFill>
              <a:schemeClr val="bg1"/>
            </a:solidFill>
            <a:miter lim="800000"/>
            <a:headEnd/>
            <a:tailEnd/>
          </a:ln>
          <a:effectLst>
            <a:outerShdw blurRad="63500" sx="102000" sy="102000" algn="ctr" rotWithShape="0">
              <a:srgbClr val="000000">
                <a:alpha val="39000"/>
              </a:srgbClr>
            </a:outerShdw>
          </a:effectLst>
        </p:spPr>
        <p:txBody>
          <a:bodyPr lIns="128565" tIns="64282" rIns="128565" bIns="64282" anchor="ctr"/>
          <a:lstStyle/>
          <a:p>
            <a:pPr algn="ctr"/>
            <a:r>
              <a:rPr lang="zh-CN" altLang="en-US" sz="3900" dirty="0">
                <a:solidFill>
                  <a:srgbClr val="000000"/>
                </a:solidFill>
              </a:rPr>
              <a:t>人民利益</a:t>
            </a:r>
            <a:endParaRPr lang="en-US" altLang="zh-CN" sz="3900" dirty="0">
              <a:solidFill>
                <a:srgbClr val="000000"/>
              </a:solidFill>
            </a:endParaRPr>
          </a:p>
          <a:p>
            <a:pPr algn="ctr"/>
            <a:r>
              <a:rPr lang="zh-CN" altLang="en-US" sz="3900" dirty="0">
                <a:solidFill>
                  <a:srgbClr val="000000"/>
                </a:solidFill>
              </a:rPr>
              <a:t>民族利益</a:t>
            </a:r>
            <a:endParaRPr lang="en-US" altLang="zh-CN" sz="3900" dirty="0">
              <a:solidFill>
                <a:srgbClr val="000000"/>
              </a:solidFill>
            </a:endParaRPr>
          </a:p>
          <a:p>
            <a:pPr algn="ctr"/>
            <a:r>
              <a:rPr lang="zh-CN" altLang="en-US" sz="3900" dirty="0">
                <a:solidFill>
                  <a:srgbClr val="000000"/>
                </a:solidFill>
              </a:rPr>
              <a:t>国家利益</a:t>
            </a:r>
          </a:p>
        </p:txBody>
      </p:sp>
    </p:spTree>
    <p:extLst>
      <p:ext uri="{BB962C8B-B14F-4D97-AF65-F5344CB8AC3E}">
        <p14:creationId xmlns:p14="http://schemas.microsoft.com/office/powerpoint/2010/main" val="29452949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27652"/>
                                        </p:tgtEl>
                                        <p:attrNameLst>
                                          <p:attrName>style.visibility</p:attrName>
                                        </p:attrNameLst>
                                      </p:cBhvr>
                                      <p:to>
                                        <p:strVal val="visible"/>
                                      </p:to>
                                    </p:set>
                                    <p:anim calcmode="lin" valueType="num">
                                      <p:cBhvr additive="base">
                                        <p:cTn id="7" dur="500"/>
                                        <p:tgtEl>
                                          <p:spTgt spid="27652"/>
                                        </p:tgtEl>
                                        <p:attrNameLst>
                                          <p:attrName>ppt_y</p:attrName>
                                        </p:attrNameLst>
                                      </p:cBhvr>
                                      <p:tavLst>
                                        <p:tav tm="0">
                                          <p:val>
                                            <p:strVal val="#ppt_y+#ppt_h*1.125000"/>
                                          </p:val>
                                        </p:tav>
                                        <p:tav tm="100000">
                                          <p:val>
                                            <p:strVal val="#ppt_y"/>
                                          </p:val>
                                        </p:tav>
                                      </p:tavLst>
                                    </p:anim>
                                    <p:animEffect transition="in" filter="wipe(up)">
                                      <p:cBhvr>
                                        <p:cTn id="8" dur="500"/>
                                        <p:tgtEl>
                                          <p:spTgt spid="27652"/>
                                        </p:tgtEl>
                                      </p:cBhvr>
                                    </p:animEffect>
                                  </p:childTnLst>
                                </p:cTn>
                              </p:par>
                            </p:childTnLst>
                          </p:cTn>
                        </p:par>
                        <p:par>
                          <p:cTn id="9" fill="hold" nodeType="afterGroup">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27653"/>
                                        </p:tgtEl>
                                        <p:attrNameLst>
                                          <p:attrName>style.visibility</p:attrName>
                                        </p:attrNameLst>
                                      </p:cBhvr>
                                      <p:to>
                                        <p:strVal val="visible"/>
                                      </p:to>
                                    </p:set>
                                    <p:animEffect transition="in" filter="fade">
                                      <p:cBhvr>
                                        <p:cTn id="12" dur="500"/>
                                        <p:tgtEl>
                                          <p:spTgt spid="276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2" grpId="0" animBg="1" autoUpdateAnimBg="0"/>
      <p:bldP spid="27653" grpId="0" animBg="1"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24719" y="808013"/>
            <a:ext cx="12025336" cy="5904656"/>
          </a:xfrm>
        </p:spPr>
        <p:txBody>
          <a:bodyPr>
            <a:normAutofit/>
          </a:bodyPr>
          <a:lstStyle/>
          <a:p>
            <a:pPr>
              <a:lnSpc>
                <a:spcPct val="150000"/>
              </a:lnSpc>
            </a:pPr>
            <a:r>
              <a:rPr lang="zh-CN" altLang="en-US" b="1" dirty="0">
                <a:latin typeface="微软雅黑" panose="020B0503020204020204" pitchFamily="34" charset="-122"/>
                <a:ea typeface="微软雅黑" panose="020B0503020204020204" pitchFamily="34" charset="-122"/>
              </a:rPr>
              <a:t>有一些人提出诸如“党大还是法大”这样的问题，这是一个政治陷阱，是一个伪命题。少数人之所以热衷于炒作这个命题，是醉翁之意不在酒，是想把党的领导和法治割裂开来、对立起来，最终达到否定、取消党的领导的目的。</a:t>
            </a:r>
            <a:endParaRPr lang="en-US" altLang="zh-CN" b="1" dirty="0">
              <a:latin typeface="微软雅黑" panose="020B0503020204020204" pitchFamily="34" charset="-122"/>
              <a:ea typeface="微软雅黑" panose="020B0503020204020204" pitchFamily="34" charset="-122"/>
            </a:endParaRPr>
          </a:p>
          <a:p>
            <a:pPr>
              <a:lnSpc>
                <a:spcPct val="150000"/>
              </a:lnSpc>
            </a:pPr>
            <a:r>
              <a:rPr lang="zh-CN" altLang="en-US" b="1" dirty="0">
                <a:latin typeface="微软雅黑" panose="020B0503020204020204" pitchFamily="34" charset="-122"/>
                <a:ea typeface="微软雅黑" panose="020B0503020204020204" pitchFamily="34" charset="-122"/>
              </a:rPr>
              <a:t>对各级党政组织、各级领导干部来说，真正要解决的，</a:t>
            </a:r>
            <a:r>
              <a:rPr lang="zh-CN" altLang="en-US" b="1" dirty="0">
                <a:solidFill>
                  <a:srgbClr val="FF0000"/>
                </a:solidFill>
                <a:latin typeface="微软雅黑" panose="020B0503020204020204" pitchFamily="34" charset="-122"/>
                <a:ea typeface="微软雅黑" panose="020B0503020204020204" pitchFamily="34" charset="-122"/>
              </a:rPr>
              <a:t>是“权大还是法大”的问题，这是一个真命题</a:t>
            </a:r>
            <a:r>
              <a:rPr lang="zh-CN" altLang="en-US" b="1" dirty="0">
                <a:latin typeface="微软雅黑" panose="020B0503020204020204" pitchFamily="34" charset="-122"/>
                <a:ea typeface="微软雅黑" panose="020B0503020204020204" pitchFamily="34" charset="-122"/>
              </a:rPr>
              <a:t>。各级党政组织、各级领导干部手中的权力是党和人民赋予的，是上下左右有界受控的，不是可以为所欲为、随心所欲的。</a:t>
            </a:r>
            <a:endParaRPr lang="en-US" altLang="zh-CN" b="1" dirty="0">
              <a:latin typeface="微软雅黑" panose="020B0503020204020204" pitchFamily="34" charset="-122"/>
              <a:ea typeface="微软雅黑" panose="020B0503020204020204" pitchFamily="34" charset="-122"/>
            </a:endParaRPr>
          </a:p>
          <a:p>
            <a:pPr marL="0" indent="0">
              <a:lnSpc>
                <a:spcPct val="150000"/>
              </a:lnSpc>
              <a:buNone/>
            </a:pP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习近平新时代中国特色社会主义思想学习纲要</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，第</a:t>
            </a:r>
            <a:r>
              <a:rPr lang="en-US" altLang="zh-CN" dirty="0">
                <a:latin typeface="楷体" panose="02010609060101010101" pitchFamily="49" charset="-122"/>
                <a:ea typeface="楷体" panose="02010609060101010101" pitchFamily="49" charset="-122"/>
              </a:rPr>
              <a:t>106</a:t>
            </a:r>
            <a:r>
              <a:rPr lang="zh-CN" altLang="en-US" dirty="0">
                <a:latin typeface="楷体" panose="02010609060101010101" pitchFamily="49" charset="-122"/>
                <a:ea typeface="楷体" panose="02010609060101010101" pitchFamily="49" charset="-122"/>
              </a:rPr>
              <a:t>页。</a:t>
            </a:r>
            <a:endParaRPr lang="en-US" altLang="zh-CN"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9363326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
          <p:cNvSpPr>
            <a:spLocks/>
          </p:cNvSpPr>
          <p:nvPr/>
        </p:nvSpPr>
        <p:spPr bwMode="auto">
          <a:xfrm>
            <a:off x="1237462" y="2162555"/>
            <a:ext cx="4937180" cy="4349428"/>
          </a:xfrm>
          <a:custGeom>
            <a:avLst/>
            <a:gdLst>
              <a:gd name="T0" fmla="*/ 0 w 998"/>
              <a:gd name="T1" fmla="*/ 0 h 861"/>
              <a:gd name="T2" fmla="*/ 998 w 998"/>
              <a:gd name="T3" fmla="*/ 0 h 861"/>
              <a:gd name="T4" fmla="*/ 492 w 998"/>
              <a:gd name="T5" fmla="*/ 861 h 861"/>
              <a:gd name="T6" fmla="*/ 0 w 998"/>
              <a:gd name="T7" fmla="*/ 0 h 861"/>
            </a:gdLst>
            <a:ahLst/>
            <a:cxnLst>
              <a:cxn ang="0">
                <a:pos x="T0" y="T1"/>
              </a:cxn>
              <a:cxn ang="0">
                <a:pos x="T2" y="T3"/>
              </a:cxn>
              <a:cxn ang="0">
                <a:pos x="T4" y="T5"/>
              </a:cxn>
              <a:cxn ang="0">
                <a:pos x="T6" y="T7"/>
              </a:cxn>
            </a:cxnLst>
            <a:rect l="0" t="0" r="r" b="b"/>
            <a:pathLst>
              <a:path w="998" h="861">
                <a:moveTo>
                  <a:pt x="0" y="0"/>
                </a:moveTo>
                <a:lnTo>
                  <a:pt x="998" y="0"/>
                </a:lnTo>
                <a:lnTo>
                  <a:pt x="492" y="861"/>
                </a:lnTo>
                <a:lnTo>
                  <a:pt x="0" y="0"/>
                </a:lnTo>
                <a:close/>
              </a:path>
            </a:pathLst>
          </a:custGeom>
          <a:blipFill dpi="0" rotWithShape="1">
            <a:blip r:embed="rId6">
              <a:extLst>
                <a:ext uri="{28A0092B-C50C-407E-A947-70E740481C1C}">
                  <a14:useLocalDpi xmlns:a14="http://schemas.microsoft.com/office/drawing/2010/main" val="0"/>
                </a:ext>
              </a:extLst>
            </a:blip>
            <a:srcRect/>
            <a:stretch>
              <a:fillRect l="-28423" r="-28423"/>
            </a:stretch>
          </a:blipFill>
          <a:ln w="0">
            <a:noFill/>
            <a:prstDash val="solid"/>
            <a:round/>
            <a:headEnd/>
            <a:tailEnd/>
          </a:ln>
        </p:spPr>
        <p:txBody>
          <a:bodyPr vert="horz" wrap="square" lIns="128580" tIns="64290" rIns="128580" bIns="64290" numCol="1" anchor="t" anchorCtr="0" compatLnSpc="1">
            <a:prstTxWarp prst="textNoShape">
              <a:avLst/>
            </a:prstTxWarp>
          </a:bodyPr>
          <a:lstStyle/>
          <a:p>
            <a:endParaRPr lang="zh-CN" altLang="en-US"/>
          </a:p>
        </p:txBody>
      </p:sp>
      <p:sp>
        <p:nvSpPr>
          <p:cNvPr id="17" name="Freeform 11"/>
          <p:cNvSpPr>
            <a:spLocks/>
          </p:cNvSpPr>
          <p:nvPr/>
        </p:nvSpPr>
        <p:spPr bwMode="auto">
          <a:xfrm>
            <a:off x="1648542" y="1423110"/>
            <a:ext cx="4115020" cy="3581420"/>
          </a:xfrm>
          <a:custGeom>
            <a:avLst/>
            <a:gdLst>
              <a:gd name="T0" fmla="*/ 949 w 1896"/>
              <a:gd name="T1" fmla="*/ 0 h 1616"/>
              <a:gd name="T2" fmla="*/ 1896 w 1896"/>
              <a:gd name="T3" fmla="*/ 1616 h 1616"/>
              <a:gd name="T4" fmla="*/ 0 w 1896"/>
              <a:gd name="T5" fmla="*/ 1616 h 1616"/>
              <a:gd name="T6" fmla="*/ 949 w 1896"/>
              <a:gd name="T7" fmla="*/ 0 h 1616"/>
            </a:gdLst>
            <a:ahLst/>
            <a:cxnLst>
              <a:cxn ang="0">
                <a:pos x="T0" y="T1"/>
              </a:cxn>
              <a:cxn ang="0">
                <a:pos x="T2" y="T3"/>
              </a:cxn>
              <a:cxn ang="0">
                <a:pos x="T4" y="T5"/>
              </a:cxn>
              <a:cxn ang="0">
                <a:pos x="T6" y="T7"/>
              </a:cxn>
            </a:cxnLst>
            <a:rect l="0" t="0" r="r" b="b"/>
            <a:pathLst>
              <a:path w="1896" h="1616">
                <a:moveTo>
                  <a:pt x="949" y="0"/>
                </a:moveTo>
                <a:lnTo>
                  <a:pt x="1896" y="1616"/>
                </a:lnTo>
                <a:lnTo>
                  <a:pt x="0" y="1616"/>
                </a:lnTo>
                <a:lnTo>
                  <a:pt x="949" y="0"/>
                </a:lnTo>
                <a:close/>
              </a:path>
            </a:pathLst>
          </a:custGeom>
          <a:noFill/>
          <a:ln w="19050">
            <a:solidFill>
              <a:schemeClr val="accent2"/>
            </a:solidFill>
            <a:prstDash val="solid"/>
            <a:round/>
            <a:headEnd/>
            <a:tailEnd/>
          </a:ln>
        </p:spPr>
        <p:txBody>
          <a:bodyPr vert="horz" wrap="square" lIns="128580" tIns="64290" rIns="128580" bIns="64290" numCol="1" anchor="t" anchorCtr="0" compatLnSpc="1">
            <a:prstTxWarp prst="textNoShape">
              <a:avLst/>
            </a:prstTxWarp>
          </a:bodyPr>
          <a:lstStyle/>
          <a:p>
            <a:endParaRPr lang="zh-CN" altLang="en-US" dirty="0"/>
          </a:p>
        </p:txBody>
      </p:sp>
      <p:sp>
        <p:nvSpPr>
          <p:cNvPr id="2050" name="文本框 2"/>
          <p:cNvSpPr txBox="1">
            <a:spLocks noChangeArrowheads="1"/>
          </p:cNvSpPr>
          <p:nvPr>
            <p:custDataLst>
              <p:tags r:id="rId2"/>
            </p:custDataLst>
          </p:nvPr>
        </p:nvSpPr>
        <p:spPr bwMode="auto">
          <a:xfrm>
            <a:off x="2952413" y="2449016"/>
            <a:ext cx="1695986" cy="1569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0199"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二</a:t>
            </a:r>
          </a:p>
        </p:txBody>
      </p:sp>
      <p:cxnSp>
        <p:nvCxnSpPr>
          <p:cNvPr id="7" name="直接连接符 6"/>
          <p:cNvCxnSpPr/>
          <p:nvPr>
            <p:custDataLst>
              <p:tags r:id="rId3"/>
            </p:custDataLst>
          </p:nvPr>
        </p:nvCxnSpPr>
        <p:spPr>
          <a:xfrm>
            <a:off x="6205337" y="3616325"/>
            <a:ext cx="4143101" cy="0"/>
          </a:xfrm>
          <a:prstGeom prst="line">
            <a:avLst/>
          </a:prstGeom>
          <a:ln w="1270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205340" y="2748641"/>
            <a:ext cx="6128692" cy="1661993"/>
          </a:xfrm>
          <a:prstGeom prst="rect">
            <a:avLst/>
          </a:prstGeom>
        </p:spPr>
        <p:txBody>
          <a:bodyPr wrap="square" lIns="0" tIns="0" rIns="0" bIns="0">
            <a:spAutoFit/>
          </a:bodyPr>
          <a:lstStyle/>
          <a:p>
            <a:r>
              <a:rPr lang="zh-CN" altLang="en-US" sz="5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我国社会主义法律的运行</a:t>
            </a:r>
          </a:p>
        </p:txBody>
      </p:sp>
    </p:spTree>
    <p:custDataLst>
      <p:tags r:id="rId1"/>
    </p:custDataLst>
    <p:extLst>
      <p:ext uri="{BB962C8B-B14F-4D97-AF65-F5344CB8AC3E}">
        <p14:creationId xmlns:p14="http://schemas.microsoft.com/office/powerpoint/2010/main" val="2480646292"/>
      </p:ext>
    </p:extLst>
  </p:cSld>
  <p:clrMapOvr>
    <a:masterClrMapping/>
  </p:clrMapOvr>
  <p:transition spd="slow">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40000" fill="hold" grpId="0" nodeType="withEffect" p14:presetBounceEnd="40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40000">
                                          <p:cBhvr additive="base">
                                            <p:cTn id="7" dur="1750" fill="hold"/>
                                            <p:tgtEl>
                                              <p:spTgt spid="16"/>
                                            </p:tgtEl>
                                            <p:attrNameLst>
                                              <p:attrName>ppt_x</p:attrName>
                                            </p:attrNameLst>
                                          </p:cBhvr>
                                          <p:tavLst>
                                            <p:tav tm="0">
                                              <p:val>
                                                <p:strVal val="#ppt_x"/>
                                              </p:val>
                                            </p:tav>
                                            <p:tav tm="100000">
                                              <p:val>
                                                <p:strVal val="#ppt_x"/>
                                              </p:val>
                                            </p:tav>
                                          </p:tavLst>
                                        </p:anim>
                                        <p:anim calcmode="lin" valueType="num" p14:bounceEnd="40000">
                                          <p:cBhvr additive="base">
                                            <p:cTn id="8" dur="175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4" accel="40000" fill="hold" grpId="0" nodeType="withEffect" p14:presetBounceEnd="40000">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14:bounceEnd="40000">
                                          <p:cBhvr additive="base">
                                            <p:cTn id="11" dur="1750" fill="hold"/>
                                            <p:tgtEl>
                                              <p:spTgt spid="17"/>
                                            </p:tgtEl>
                                            <p:attrNameLst>
                                              <p:attrName>ppt_x</p:attrName>
                                            </p:attrNameLst>
                                          </p:cBhvr>
                                          <p:tavLst>
                                            <p:tav tm="0">
                                              <p:val>
                                                <p:strVal val="#ppt_x"/>
                                              </p:val>
                                            </p:tav>
                                            <p:tav tm="100000">
                                              <p:val>
                                                <p:strVal val="#ppt_x"/>
                                              </p:val>
                                            </p:tav>
                                          </p:tavLst>
                                        </p:anim>
                                        <p:anim calcmode="lin" valueType="num" p14:bounceEnd="40000">
                                          <p:cBhvr additive="base">
                                            <p:cTn id="12" dur="1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fade">
                                          <p:cBhvr>
                                            <p:cTn id="17" dur="500"/>
                                            <p:tgtEl>
                                              <p:spTgt spid="2050"/>
                                            </p:tgtEl>
                                          </p:cBhvr>
                                        </p:animEffect>
                                      </p:childTnLst>
                                    </p:cTn>
                                  </p:par>
                                </p:childTnLst>
                              </p:cTn>
                            </p:par>
                          </p:childTnLst>
                        </p:cTn>
                      </p:par>
                      <p:par>
                        <p:cTn id="18" fill="hold">
                          <p:stCondLst>
                            <p:cond delay="indefinite"/>
                          </p:stCondLst>
                          <p:childTnLst>
                            <p:par>
                              <p:cTn id="19" fill="hold">
                                <p:stCondLst>
                                  <p:cond delay="0"/>
                                </p:stCondLst>
                                <p:childTnLst>
                                  <p:par>
                                    <p:cTn id="20" presetID="23" presetClass="entr" presetSubtype="32"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strVal val="4*#ppt_w"/>
                                              </p:val>
                                            </p:tav>
                                            <p:tav tm="100000">
                                              <p:val>
                                                <p:strVal val="#ppt_w"/>
                                              </p:val>
                                            </p:tav>
                                          </p:tavLst>
                                        </p:anim>
                                        <p:anim calcmode="lin" valueType="num">
                                          <p:cBhvr>
                                            <p:cTn id="23"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inVertical)">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2050"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4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750" fill="hold"/>
                                            <p:tgtEl>
                                              <p:spTgt spid="16"/>
                                            </p:tgtEl>
                                            <p:attrNameLst>
                                              <p:attrName>ppt_x</p:attrName>
                                            </p:attrNameLst>
                                          </p:cBhvr>
                                          <p:tavLst>
                                            <p:tav tm="0">
                                              <p:val>
                                                <p:strVal val="#ppt_x"/>
                                              </p:val>
                                            </p:tav>
                                            <p:tav tm="100000">
                                              <p:val>
                                                <p:strVal val="#ppt_x"/>
                                              </p:val>
                                            </p:tav>
                                          </p:tavLst>
                                        </p:anim>
                                        <p:anim calcmode="lin" valueType="num">
                                          <p:cBhvr additive="base">
                                            <p:cTn id="8" dur="175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4" accel="4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750" fill="hold"/>
                                            <p:tgtEl>
                                              <p:spTgt spid="17"/>
                                            </p:tgtEl>
                                            <p:attrNameLst>
                                              <p:attrName>ppt_x</p:attrName>
                                            </p:attrNameLst>
                                          </p:cBhvr>
                                          <p:tavLst>
                                            <p:tav tm="0">
                                              <p:val>
                                                <p:strVal val="#ppt_x"/>
                                              </p:val>
                                            </p:tav>
                                            <p:tav tm="100000">
                                              <p:val>
                                                <p:strVal val="#ppt_x"/>
                                              </p:val>
                                            </p:tav>
                                          </p:tavLst>
                                        </p:anim>
                                        <p:anim calcmode="lin" valueType="num">
                                          <p:cBhvr additive="base">
                                            <p:cTn id="12" dur="1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fade">
                                          <p:cBhvr>
                                            <p:cTn id="17" dur="500"/>
                                            <p:tgtEl>
                                              <p:spTgt spid="2050"/>
                                            </p:tgtEl>
                                          </p:cBhvr>
                                        </p:animEffect>
                                      </p:childTnLst>
                                    </p:cTn>
                                  </p:par>
                                </p:childTnLst>
                              </p:cTn>
                            </p:par>
                          </p:childTnLst>
                        </p:cTn>
                      </p:par>
                      <p:par>
                        <p:cTn id="18" fill="hold">
                          <p:stCondLst>
                            <p:cond delay="indefinite"/>
                          </p:stCondLst>
                          <p:childTnLst>
                            <p:par>
                              <p:cTn id="19" fill="hold">
                                <p:stCondLst>
                                  <p:cond delay="0"/>
                                </p:stCondLst>
                                <p:childTnLst>
                                  <p:par>
                                    <p:cTn id="20" presetID="23" presetClass="entr" presetSubtype="32"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strVal val="4*#ppt_w"/>
                                              </p:val>
                                            </p:tav>
                                            <p:tav tm="100000">
                                              <p:val>
                                                <p:strVal val="#ppt_w"/>
                                              </p:val>
                                            </p:tav>
                                          </p:tavLst>
                                        </p:anim>
                                        <p:anim calcmode="lin" valueType="num">
                                          <p:cBhvr>
                                            <p:cTn id="23"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inVertical)">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2050" grpId="0"/>
          <p:bldP spid="8"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eform 6"/>
          <p:cNvSpPr>
            <a:spLocks/>
          </p:cNvSpPr>
          <p:nvPr/>
        </p:nvSpPr>
        <p:spPr bwMode="auto">
          <a:xfrm>
            <a:off x="1237462" y="2162555"/>
            <a:ext cx="4937180" cy="4349428"/>
          </a:xfrm>
          <a:custGeom>
            <a:avLst/>
            <a:gdLst>
              <a:gd name="T0" fmla="*/ 0 w 998"/>
              <a:gd name="T1" fmla="*/ 0 h 861"/>
              <a:gd name="T2" fmla="*/ 998 w 998"/>
              <a:gd name="T3" fmla="*/ 0 h 861"/>
              <a:gd name="T4" fmla="*/ 492 w 998"/>
              <a:gd name="T5" fmla="*/ 861 h 861"/>
              <a:gd name="T6" fmla="*/ 0 w 998"/>
              <a:gd name="T7" fmla="*/ 0 h 861"/>
            </a:gdLst>
            <a:ahLst/>
            <a:cxnLst>
              <a:cxn ang="0">
                <a:pos x="T0" y="T1"/>
              </a:cxn>
              <a:cxn ang="0">
                <a:pos x="T2" y="T3"/>
              </a:cxn>
              <a:cxn ang="0">
                <a:pos x="T4" y="T5"/>
              </a:cxn>
              <a:cxn ang="0">
                <a:pos x="T6" y="T7"/>
              </a:cxn>
            </a:cxnLst>
            <a:rect l="0" t="0" r="r" b="b"/>
            <a:pathLst>
              <a:path w="998" h="861">
                <a:moveTo>
                  <a:pt x="0" y="0"/>
                </a:moveTo>
                <a:lnTo>
                  <a:pt x="998" y="0"/>
                </a:lnTo>
                <a:lnTo>
                  <a:pt x="492" y="861"/>
                </a:lnTo>
                <a:lnTo>
                  <a:pt x="0" y="0"/>
                </a:lnTo>
                <a:close/>
              </a:path>
            </a:pathLst>
          </a:custGeom>
          <a:solidFill>
            <a:schemeClr val="accent2"/>
          </a:solidFill>
          <a:ln w="0">
            <a:noFill/>
            <a:prstDash val="solid"/>
            <a:round/>
            <a:headEnd/>
            <a:tailEnd/>
          </a:ln>
        </p:spPr>
        <p:txBody>
          <a:bodyPr vert="horz" wrap="square" lIns="128580" tIns="64290" rIns="128580" bIns="64290" numCol="1" anchor="t" anchorCtr="0" compatLnSpc="1">
            <a:prstTxWarp prst="textNoShape">
              <a:avLst/>
            </a:prstTxWarp>
          </a:bodyPr>
          <a:lstStyle/>
          <a:p>
            <a:endParaRPr lang="zh-CN" altLang="en-US"/>
          </a:p>
        </p:txBody>
      </p:sp>
      <p:sp>
        <p:nvSpPr>
          <p:cNvPr id="28" name="Freeform 11"/>
          <p:cNvSpPr>
            <a:spLocks/>
          </p:cNvSpPr>
          <p:nvPr/>
        </p:nvSpPr>
        <p:spPr bwMode="auto">
          <a:xfrm>
            <a:off x="1648542" y="1423110"/>
            <a:ext cx="4115020" cy="3581420"/>
          </a:xfrm>
          <a:custGeom>
            <a:avLst/>
            <a:gdLst>
              <a:gd name="T0" fmla="*/ 949 w 1896"/>
              <a:gd name="T1" fmla="*/ 0 h 1616"/>
              <a:gd name="T2" fmla="*/ 1896 w 1896"/>
              <a:gd name="T3" fmla="*/ 1616 h 1616"/>
              <a:gd name="T4" fmla="*/ 0 w 1896"/>
              <a:gd name="T5" fmla="*/ 1616 h 1616"/>
              <a:gd name="T6" fmla="*/ 949 w 1896"/>
              <a:gd name="T7" fmla="*/ 0 h 1616"/>
            </a:gdLst>
            <a:ahLst/>
            <a:cxnLst>
              <a:cxn ang="0">
                <a:pos x="T0" y="T1"/>
              </a:cxn>
              <a:cxn ang="0">
                <a:pos x="T2" y="T3"/>
              </a:cxn>
              <a:cxn ang="0">
                <a:pos x="T4" y="T5"/>
              </a:cxn>
              <a:cxn ang="0">
                <a:pos x="T6" y="T7"/>
              </a:cxn>
            </a:cxnLst>
            <a:rect l="0" t="0" r="r" b="b"/>
            <a:pathLst>
              <a:path w="1896" h="1616">
                <a:moveTo>
                  <a:pt x="949" y="0"/>
                </a:moveTo>
                <a:lnTo>
                  <a:pt x="1896" y="1616"/>
                </a:lnTo>
                <a:lnTo>
                  <a:pt x="0" y="1616"/>
                </a:lnTo>
                <a:lnTo>
                  <a:pt x="949" y="0"/>
                </a:lnTo>
                <a:close/>
              </a:path>
            </a:pathLst>
          </a:custGeom>
          <a:noFill/>
          <a:ln w="19050">
            <a:solidFill>
              <a:schemeClr val="accent2"/>
            </a:solidFill>
            <a:prstDash val="solid"/>
            <a:round/>
            <a:headEnd/>
            <a:tailEnd/>
          </a:ln>
        </p:spPr>
        <p:txBody>
          <a:bodyPr vert="horz" wrap="square" lIns="128580" tIns="64290" rIns="128580" bIns="64290" numCol="1" anchor="t" anchorCtr="0" compatLnSpc="1">
            <a:prstTxWarp prst="textNoShape">
              <a:avLst/>
            </a:prstTxWarp>
          </a:bodyPr>
          <a:lstStyle/>
          <a:p>
            <a:endParaRPr lang="zh-CN" altLang="en-US" dirty="0"/>
          </a:p>
        </p:txBody>
      </p:sp>
      <p:sp>
        <p:nvSpPr>
          <p:cNvPr id="16" name="MH_Number_1"/>
          <p:cNvSpPr/>
          <p:nvPr>
            <p:custDataLst>
              <p:tags r:id="rId1"/>
            </p:custDataLst>
          </p:nvPr>
        </p:nvSpPr>
        <p:spPr>
          <a:xfrm>
            <a:off x="7406716" y="2031927"/>
            <a:ext cx="379646" cy="379646"/>
          </a:xfrm>
          <a:prstGeom prst="ellipse">
            <a:avLst/>
          </a:prstGeom>
          <a:solidFill>
            <a:schemeClr val="accent1"/>
          </a:solidFill>
          <a:ln w="28575">
            <a:solidFill>
              <a:schemeClr val="bg1"/>
            </a:solidFill>
          </a:ln>
          <a:effectLst>
            <a:outerShdw blurRad="2032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altLang="zh-CN" sz="2109"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1</a:t>
            </a:r>
            <a:endParaRPr lang="zh-CN" altLang="en-US" sz="2109"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7" name="MH_Entry_1"/>
          <p:cNvSpPr/>
          <p:nvPr>
            <p:custDataLst>
              <p:tags r:id="rId2"/>
            </p:custDataLst>
          </p:nvPr>
        </p:nvSpPr>
        <p:spPr>
          <a:xfrm>
            <a:off x="8024194" y="1765925"/>
            <a:ext cx="4834555" cy="98514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zh-CN" altLang="en-US" sz="3201" b="1" dirty="0">
                <a:solidFill>
                  <a:schemeClr val="accent1"/>
                </a:solidFill>
                <a:latin typeface="Arial" panose="020B0604020202020204" pitchFamily="34" charset="0"/>
                <a:ea typeface="微软雅黑" panose="020B0503020204020204" pitchFamily="34" charset="-122"/>
                <a:sym typeface="Arial" panose="020B0604020202020204" pitchFamily="34" charset="0"/>
              </a:rPr>
              <a:t>中国特色社会主义法治道路的核心要义</a:t>
            </a:r>
            <a:endParaRPr lang="en-US" altLang="zh-CN" sz="3201"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MH_Number_2"/>
          <p:cNvSpPr/>
          <p:nvPr>
            <p:custDataLst>
              <p:tags r:id="rId3"/>
            </p:custDataLst>
          </p:nvPr>
        </p:nvSpPr>
        <p:spPr>
          <a:xfrm>
            <a:off x="7406716" y="3026862"/>
            <a:ext cx="379646" cy="379646"/>
          </a:xfrm>
          <a:prstGeom prst="ellipse">
            <a:avLst/>
          </a:prstGeom>
          <a:solidFill>
            <a:schemeClr val="accent2"/>
          </a:solidFill>
          <a:ln w="28575">
            <a:solidFill>
              <a:schemeClr val="bg1"/>
            </a:solidFill>
          </a:ln>
          <a:effectLst>
            <a:outerShdw blurRad="2032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altLang="zh-CN" sz="2109"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2</a:t>
            </a:r>
            <a:endParaRPr lang="zh-CN" altLang="en-US" sz="2109"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9" name="MH_Entry_2"/>
          <p:cNvSpPr/>
          <p:nvPr>
            <p:custDataLst>
              <p:tags r:id="rId4"/>
            </p:custDataLst>
          </p:nvPr>
        </p:nvSpPr>
        <p:spPr>
          <a:xfrm>
            <a:off x="8024195" y="3007145"/>
            <a:ext cx="4741884" cy="49257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lvl="0"/>
            <a:r>
              <a:rPr lang="zh-CN" altLang="en-US" sz="3201" b="1" dirty="0">
                <a:solidFill>
                  <a:schemeClr val="accent2"/>
                </a:solidFill>
                <a:latin typeface="Arial" panose="020B0604020202020204" pitchFamily="34" charset="0"/>
                <a:ea typeface="微软雅黑" panose="020B0503020204020204" pitchFamily="34" charset="-122"/>
                <a:sym typeface="Arial" panose="020B0604020202020204" pitchFamily="34" charset="0"/>
              </a:rPr>
              <a:t>我国社会主义法律的运行</a:t>
            </a:r>
            <a:endParaRPr lang="en-US" altLang="zh-CN" sz="3201" b="1" dirty="0">
              <a:solidFill>
                <a:schemeClr val="accent2"/>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MH_Number_3"/>
          <p:cNvSpPr/>
          <p:nvPr>
            <p:custDataLst>
              <p:tags r:id="rId5"/>
            </p:custDataLst>
          </p:nvPr>
        </p:nvSpPr>
        <p:spPr>
          <a:xfrm>
            <a:off x="7406716" y="4021795"/>
            <a:ext cx="379646" cy="379646"/>
          </a:xfrm>
          <a:prstGeom prst="ellipse">
            <a:avLst/>
          </a:prstGeom>
          <a:solidFill>
            <a:schemeClr val="accent3"/>
          </a:solidFill>
          <a:ln w="28575">
            <a:solidFill>
              <a:schemeClr val="bg1"/>
            </a:solidFill>
          </a:ln>
          <a:effectLst>
            <a:outerShdw blurRad="2032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altLang="zh-CN" sz="2109" b="1">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3</a:t>
            </a:r>
            <a:endParaRPr lang="zh-CN" altLang="en-US" sz="2109"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1" name="MH_Entry_3"/>
          <p:cNvSpPr/>
          <p:nvPr>
            <p:custDataLst>
              <p:tags r:id="rId6"/>
            </p:custDataLst>
          </p:nvPr>
        </p:nvSpPr>
        <p:spPr>
          <a:xfrm>
            <a:off x="8024195" y="4002079"/>
            <a:ext cx="2694705" cy="49257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lvl="0"/>
            <a:r>
              <a:rPr lang="zh-CN" altLang="en-US" sz="3201" b="1" dirty="0">
                <a:solidFill>
                  <a:schemeClr val="accent1"/>
                </a:solidFill>
                <a:latin typeface="Arial" panose="020B0604020202020204" pitchFamily="34" charset="0"/>
                <a:ea typeface="微软雅黑" panose="020B0503020204020204" pitchFamily="34" charset="-122"/>
                <a:sym typeface="Arial" panose="020B0604020202020204" pitchFamily="34" charset="0"/>
              </a:rPr>
              <a:t>法治思维</a:t>
            </a:r>
            <a:endParaRPr lang="en-US" altLang="zh-CN" sz="3201"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MH_Others_1"/>
          <p:cNvSpPr txBox="1"/>
          <p:nvPr>
            <p:custDataLst>
              <p:tags r:id="rId7"/>
            </p:custDataLst>
          </p:nvPr>
        </p:nvSpPr>
        <p:spPr>
          <a:xfrm>
            <a:off x="2392797" y="2697519"/>
            <a:ext cx="2626510" cy="1107996"/>
          </a:xfrm>
          <a:prstGeom prst="rect">
            <a:avLst/>
          </a:prstGeom>
          <a:noFill/>
        </p:spPr>
        <p:txBody>
          <a:bodyPr vert="horz" wrap="square" lIns="0" tIns="0" rIns="0" bIns="0" rtlCol="0" anchor="ctr" anchorCtr="0">
            <a:spAutoFit/>
          </a:bodyPr>
          <a:lstStyle/>
          <a:p>
            <a:pPr algn="ctr"/>
            <a:r>
              <a:rPr lang="zh-CN" altLang="en-US" sz="7200" b="1" dirty="0">
                <a:solidFill>
                  <a:schemeClr val="bg1"/>
                </a:solidFill>
                <a:latin typeface="Arial" panose="020B0604020202020204" pitchFamily="34" charset="0"/>
                <a:ea typeface="微软雅黑" panose="020B0503020204020204" pitchFamily="34" charset="-122"/>
                <a:sym typeface="Arial" panose="020B0604020202020204" pitchFamily="34" charset="0"/>
              </a:rPr>
              <a:t>目 录</a:t>
            </a:r>
          </a:p>
        </p:txBody>
      </p:sp>
      <p:sp>
        <p:nvSpPr>
          <p:cNvPr id="25" name="MH_Others_2"/>
          <p:cNvSpPr txBox="1"/>
          <p:nvPr>
            <p:custDataLst>
              <p:tags r:id="rId8"/>
            </p:custDataLst>
          </p:nvPr>
        </p:nvSpPr>
        <p:spPr>
          <a:xfrm>
            <a:off x="2541108" y="3875228"/>
            <a:ext cx="2329889" cy="430887"/>
          </a:xfrm>
          <a:prstGeom prst="rect">
            <a:avLst/>
          </a:prstGeom>
          <a:noFill/>
        </p:spPr>
        <p:txBody>
          <a:bodyPr vert="horz" wrap="square" lIns="0" tIns="0" rIns="0" bIns="0">
            <a:spAutoFit/>
          </a:bodyPr>
          <a:lstStyle/>
          <a:p>
            <a:pPr algn="ctr">
              <a:defRPr/>
            </a:pPr>
            <a:r>
              <a:rPr lang="en-US" altLang="zh-CN"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471728200"/>
      </p:ext>
    </p:extLst>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2840835" y="2344933"/>
            <a:ext cx="3695028" cy="3695028"/>
            <a:chOff x="6240781" y="1363135"/>
            <a:chExt cx="4963584" cy="4963584"/>
          </a:xfrm>
        </p:grpSpPr>
        <p:grpSp>
          <p:nvGrpSpPr>
            <p:cNvPr id="13" name="Group 12"/>
            <p:cNvGrpSpPr/>
            <p:nvPr userDrawn="1"/>
          </p:nvGrpSpPr>
          <p:grpSpPr>
            <a:xfrm>
              <a:off x="6240781" y="1363135"/>
              <a:ext cx="3255433" cy="2434167"/>
              <a:chOff x="4657725" y="946151"/>
              <a:chExt cx="2441575" cy="1825625"/>
            </a:xfrm>
          </p:grpSpPr>
          <p:sp>
            <p:nvSpPr>
              <p:cNvPr id="27" name="Freeform 26"/>
              <p:cNvSpPr>
                <a:spLocks/>
              </p:cNvSpPr>
              <p:nvPr/>
            </p:nvSpPr>
            <p:spPr bwMode="auto">
              <a:xfrm>
                <a:off x="5953125" y="2046288"/>
                <a:ext cx="1146175" cy="593725"/>
              </a:xfrm>
              <a:custGeom>
                <a:avLst/>
                <a:gdLst>
                  <a:gd name="T0" fmla="*/ 849 w 904"/>
                  <a:gd name="T1" fmla="*/ 0 h 468"/>
                  <a:gd name="T2" fmla="*/ 873 w 904"/>
                  <a:gd name="T3" fmla="*/ 58 h 468"/>
                  <a:gd name="T4" fmla="*/ 507 w 904"/>
                  <a:gd name="T5" fmla="*/ 436 h 468"/>
                  <a:gd name="T6" fmla="*/ 396 w 904"/>
                  <a:gd name="T7" fmla="*/ 436 h 468"/>
                  <a:gd name="T8" fmla="*/ 30 w 904"/>
                  <a:gd name="T9" fmla="*/ 58 h 468"/>
                  <a:gd name="T10" fmla="*/ 55 w 904"/>
                  <a:gd name="T11" fmla="*/ 0 h 468"/>
                  <a:gd name="T12" fmla="*/ 849 w 90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849" y="0"/>
                    </a:moveTo>
                    <a:cubicBezTo>
                      <a:pt x="893" y="0"/>
                      <a:pt x="904" y="26"/>
                      <a:pt x="873" y="58"/>
                    </a:cubicBezTo>
                    <a:cubicBezTo>
                      <a:pt x="507" y="436"/>
                      <a:pt x="507" y="436"/>
                      <a:pt x="507" y="436"/>
                    </a:cubicBezTo>
                    <a:cubicBezTo>
                      <a:pt x="477" y="468"/>
                      <a:pt x="427" y="468"/>
                      <a:pt x="396" y="436"/>
                    </a:cubicBezTo>
                    <a:cubicBezTo>
                      <a:pt x="30" y="58"/>
                      <a:pt x="30" y="58"/>
                      <a:pt x="30" y="58"/>
                    </a:cubicBezTo>
                    <a:cubicBezTo>
                      <a:pt x="0" y="26"/>
                      <a:pt x="11" y="0"/>
                      <a:pt x="55" y="0"/>
                    </a:cubicBezTo>
                    <a:lnTo>
                      <a:pt x="849" y="0"/>
                    </a:lnTo>
                    <a:close/>
                  </a:path>
                </a:pathLst>
              </a:custGeom>
              <a:solidFill>
                <a:schemeClr val="accent1"/>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27"/>
              <p:cNvSpPr>
                <a:spLocks/>
              </p:cNvSpPr>
              <p:nvPr/>
            </p:nvSpPr>
            <p:spPr bwMode="auto">
              <a:xfrm>
                <a:off x="4657725" y="946151"/>
                <a:ext cx="2151063" cy="1825625"/>
              </a:xfrm>
              <a:custGeom>
                <a:avLst/>
                <a:gdLst>
                  <a:gd name="T0" fmla="*/ 848 w 1696"/>
                  <a:gd name="T1" fmla="*/ 0 h 1440"/>
                  <a:gd name="T2" fmla="*/ 0 w 1696"/>
                  <a:gd name="T3" fmla="*/ 848 h 1440"/>
                  <a:gd name="T4" fmla="*/ 241 w 1696"/>
                  <a:gd name="T5" fmla="*/ 1440 h 1440"/>
                  <a:gd name="T6" fmla="*/ 718 w 1696"/>
                  <a:gd name="T7" fmla="*/ 1209 h 1440"/>
                  <a:gd name="T8" fmla="*/ 464 w 1696"/>
                  <a:gd name="T9" fmla="*/ 848 h 1440"/>
                  <a:gd name="T10" fmla="*/ 848 w 1696"/>
                  <a:gd name="T11" fmla="*/ 464 h 1440"/>
                  <a:gd name="T12" fmla="*/ 1232 w 1696"/>
                  <a:gd name="T13" fmla="*/ 848 h 1440"/>
                  <a:gd name="T14" fmla="*/ 1213 w 1696"/>
                  <a:gd name="T15" fmla="*/ 966 h 1440"/>
                  <a:gd name="T16" fmla="*/ 1293 w 1696"/>
                  <a:gd name="T17" fmla="*/ 966 h 1440"/>
                  <a:gd name="T18" fmla="*/ 1293 w 1696"/>
                  <a:gd name="T19" fmla="*/ 1062 h 1440"/>
                  <a:gd name="T20" fmla="*/ 1669 w 1696"/>
                  <a:gd name="T21" fmla="*/ 1062 h 1440"/>
                  <a:gd name="T22" fmla="*/ 1696 w 1696"/>
                  <a:gd name="T23" fmla="*/ 848 h 1440"/>
                  <a:gd name="T24" fmla="*/ 848 w 1696"/>
                  <a:gd name="T25" fmla="*/ 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6" h="1440">
                    <a:moveTo>
                      <a:pt x="848" y="0"/>
                    </a:moveTo>
                    <a:cubicBezTo>
                      <a:pt x="380" y="0"/>
                      <a:pt x="0" y="380"/>
                      <a:pt x="0" y="848"/>
                    </a:cubicBezTo>
                    <a:cubicBezTo>
                      <a:pt x="0" y="1078"/>
                      <a:pt x="92" y="1287"/>
                      <a:pt x="241" y="1440"/>
                    </a:cubicBezTo>
                    <a:cubicBezTo>
                      <a:pt x="374" y="1315"/>
                      <a:pt x="540" y="1235"/>
                      <a:pt x="718" y="1209"/>
                    </a:cubicBezTo>
                    <a:cubicBezTo>
                      <a:pt x="570" y="1156"/>
                      <a:pt x="464" y="1014"/>
                      <a:pt x="464" y="848"/>
                    </a:cubicBezTo>
                    <a:cubicBezTo>
                      <a:pt x="464" y="636"/>
                      <a:pt x="636" y="464"/>
                      <a:pt x="848" y="464"/>
                    </a:cubicBezTo>
                    <a:cubicBezTo>
                      <a:pt x="1060" y="464"/>
                      <a:pt x="1232" y="636"/>
                      <a:pt x="1232" y="848"/>
                    </a:cubicBezTo>
                    <a:cubicBezTo>
                      <a:pt x="1232" y="889"/>
                      <a:pt x="1225" y="929"/>
                      <a:pt x="1213" y="966"/>
                    </a:cubicBezTo>
                    <a:cubicBezTo>
                      <a:pt x="1293" y="966"/>
                      <a:pt x="1293" y="966"/>
                      <a:pt x="1293" y="966"/>
                    </a:cubicBezTo>
                    <a:cubicBezTo>
                      <a:pt x="1293" y="1062"/>
                      <a:pt x="1293" y="1062"/>
                      <a:pt x="1293" y="1062"/>
                    </a:cubicBezTo>
                    <a:cubicBezTo>
                      <a:pt x="1669" y="1062"/>
                      <a:pt x="1669" y="1062"/>
                      <a:pt x="1669" y="1062"/>
                    </a:cubicBezTo>
                    <a:cubicBezTo>
                      <a:pt x="1687" y="994"/>
                      <a:pt x="1696" y="922"/>
                      <a:pt x="1696" y="848"/>
                    </a:cubicBezTo>
                    <a:cubicBezTo>
                      <a:pt x="1696" y="380"/>
                      <a:pt x="1316" y="0"/>
                      <a:pt x="848" y="0"/>
                    </a:cubicBezTo>
                    <a:close/>
                  </a:path>
                </a:pathLst>
              </a:custGeom>
              <a:solidFill>
                <a:schemeClr val="accent1"/>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13"/>
            <p:cNvGrpSpPr/>
            <p:nvPr userDrawn="1"/>
          </p:nvGrpSpPr>
          <p:grpSpPr>
            <a:xfrm>
              <a:off x="6240781" y="3111502"/>
              <a:ext cx="2434167" cy="3215217"/>
              <a:chOff x="4657725" y="2257426"/>
              <a:chExt cx="1825625" cy="2411413"/>
            </a:xfrm>
          </p:grpSpPr>
          <p:sp>
            <p:nvSpPr>
              <p:cNvPr id="25" name="Freeform 24"/>
              <p:cNvSpPr>
                <a:spLocks/>
              </p:cNvSpPr>
              <p:nvPr/>
            </p:nvSpPr>
            <p:spPr bwMode="auto">
              <a:xfrm>
                <a:off x="5753100" y="2257426"/>
                <a:ext cx="593725" cy="1146175"/>
              </a:xfrm>
              <a:custGeom>
                <a:avLst/>
                <a:gdLst>
                  <a:gd name="T0" fmla="*/ 0 w 468"/>
                  <a:gd name="T1" fmla="*/ 55 h 904"/>
                  <a:gd name="T2" fmla="*/ 57 w 468"/>
                  <a:gd name="T3" fmla="*/ 30 h 904"/>
                  <a:gd name="T4" fmla="*/ 436 w 468"/>
                  <a:gd name="T5" fmla="*/ 397 h 904"/>
                  <a:gd name="T6" fmla="*/ 436 w 468"/>
                  <a:gd name="T7" fmla="*/ 508 h 904"/>
                  <a:gd name="T8" fmla="*/ 57 w 468"/>
                  <a:gd name="T9" fmla="*/ 874 h 904"/>
                  <a:gd name="T10" fmla="*/ 0 w 468"/>
                  <a:gd name="T11" fmla="*/ 849 h 904"/>
                  <a:gd name="T12" fmla="*/ 0 w 468"/>
                  <a:gd name="T13" fmla="*/ 55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0" y="55"/>
                    </a:moveTo>
                    <a:cubicBezTo>
                      <a:pt x="0" y="11"/>
                      <a:pt x="26" y="0"/>
                      <a:pt x="57" y="30"/>
                    </a:cubicBezTo>
                    <a:cubicBezTo>
                      <a:pt x="436" y="397"/>
                      <a:pt x="436" y="397"/>
                      <a:pt x="436" y="397"/>
                    </a:cubicBezTo>
                    <a:cubicBezTo>
                      <a:pt x="468" y="427"/>
                      <a:pt x="468" y="477"/>
                      <a:pt x="436" y="508"/>
                    </a:cubicBezTo>
                    <a:cubicBezTo>
                      <a:pt x="57" y="874"/>
                      <a:pt x="57" y="874"/>
                      <a:pt x="57" y="874"/>
                    </a:cubicBezTo>
                    <a:cubicBezTo>
                      <a:pt x="26" y="904"/>
                      <a:pt x="0" y="893"/>
                      <a:pt x="0" y="849"/>
                    </a:cubicBezTo>
                    <a:lnTo>
                      <a:pt x="0" y="55"/>
                    </a:lnTo>
                    <a:close/>
                  </a:path>
                </a:pathLst>
              </a:custGeom>
              <a:solidFill>
                <a:schemeClr val="accent3"/>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a:spLocks/>
              </p:cNvSpPr>
              <p:nvPr/>
            </p:nvSpPr>
            <p:spPr bwMode="auto">
              <a:xfrm>
                <a:off x="4657725" y="2517776"/>
                <a:ext cx="1825625" cy="2151063"/>
              </a:xfrm>
              <a:custGeom>
                <a:avLst/>
                <a:gdLst>
                  <a:gd name="T0" fmla="*/ 1209 w 1440"/>
                  <a:gd name="T1" fmla="*/ 978 h 1696"/>
                  <a:gd name="T2" fmla="*/ 848 w 1440"/>
                  <a:gd name="T3" fmla="*/ 1232 h 1696"/>
                  <a:gd name="T4" fmla="*/ 464 w 1440"/>
                  <a:gd name="T5" fmla="*/ 848 h 1696"/>
                  <a:gd name="T6" fmla="*/ 848 w 1440"/>
                  <a:gd name="T7" fmla="*/ 464 h 1696"/>
                  <a:gd name="T8" fmla="*/ 969 w 1440"/>
                  <a:gd name="T9" fmla="*/ 483 h 1696"/>
                  <a:gd name="T10" fmla="*/ 969 w 1440"/>
                  <a:gd name="T11" fmla="*/ 9 h 1696"/>
                  <a:gd name="T12" fmla="*/ 848 w 1440"/>
                  <a:gd name="T13" fmla="*/ 0 h 1696"/>
                  <a:gd name="T14" fmla="*/ 0 w 1440"/>
                  <a:gd name="T15" fmla="*/ 848 h 1696"/>
                  <a:gd name="T16" fmla="*/ 848 w 1440"/>
                  <a:gd name="T17" fmla="*/ 1696 h 1696"/>
                  <a:gd name="T18" fmla="*/ 1440 w 1440"/>
                  <a:gd name="T19" fmla="*/ 1455 h 1696"/>
                  <a:gd name="T20" fmla="*/ 1209 w 1440"/>
                  <a:gd name="T21" fmla="*/ 978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0" h="1696">
                    <a:moveTo>
                      <a:pt x="1209" y="978"/>
                    </a:moveTo>
                    <a:cubicBezTo>
                      <a:pt x="1156" y="1126"/>
                      <a:pt x="1014" y="1232"/>
                      <a:pt x="848" y="1232"/>
                    </a:cubicBezTo>
                    <a:cubicBezTo>
                      <a:pt x="636" y="1232"/>
                      <a:pt x="464" y="1060"/>
                      <a:pt x="464" y="848"/>
                    </a:cubicBezTo>
                    <a:cubicBezTo>
                      <a:pt x="464" y="636"/>
                      <a:pt x="636" y="464"/>
                      <a:pt x="848" y="464"/>
                    </a:cubicBezTo>
                    <a:cubicBezTo>
                      <a:pt x="890" y="464"/>
                      <a:pt x="931" y="471"/>
                      <a:pt x="969" y="483"/>
                    </a:cubicBezTo>
                    <a:cubicBezTo>
                      <a:pt x="969" y="9"/>
                      <a:pt x="969" y="9"/>
                      <a:pt x="969" y="9"/>
                    </a:cubicBezTo>
                    <a:cubicBezTo>
                      <a:pt x="929" y="3"/>
                      <a:pt x="889" y="0"/>
                      <a:pt x="848" y="0"/>
                    </a:cubicBezTo>
                    <a:cubicBezTo>
                      <a:pt x="380" y="0"/>
                      <a:pt x="0" y="380"/>
                      <a:pt x="0" y="848"/>
                    </a:cubicBezTo>
                    <a:cubicBezTo>
                      <a:pt x="0" y="1316"/>
                      <a:pt x="380" y="1696"/>
                      <a:pt x="848" y="1696"/>
                    </a:cubicBezTo>
                    <a:cubicBezTo>
                      <a:pt x="1078" y="1696"/>
                      <a:pt x="1287" y="1604"/>
                      <a:pt x="1440" y="1455"/>
                    </a:cubicBezTo>
                    <a:cubicBezTo>
                      <a:pt x="1315" y="1322"/>
                      <a:pt x="1235" y="1156"/>
                      <a:pt x="1209" y="978"/>
                    </a:cubicBezTo>
                    <a:close/>
                  </a:path>
                </a:pathLst>
              </a:custGeom>
              <a:solidFill>
                <a:schemeClr val="accent3"/>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Group 14"/>
            <p:cNvGrpSpPr/>
            <p:nvPr userDrawn="1"/>
          </p:nvGrpSpPr>
          <p:grpSpPr>
            <a:xfrm>
              <a:off x="7967980" y="3892551"/>
              <a:ext cx="3236384" cy="2434167"/>
              <a:chOff x="5953125" y="2843213"/>
              <a:chExt cx="2427288" cy="1825625"/>
            </a:xfrm>
          </p:grpSpPr>
          <p:sp>
            <p:nvSpPr>
              <p:cNvPr id="23" name="Freeform 22"/>
              <p:cNvSpPr>
                <a:spLocks/>
              </p:cNvSpPr>
              <p:nvPr/>
            </p:nvSpPr>
            <p:spPr bwMode="auto">
              <a:xfrm>
                <a:off x="5953125" y="2989263"/>
                <a:ext cx="1146175" cy="593725"/>
              </a:xfrm>
              <a:custGeom>
                <a:avLst/>
                <a:gdLst>
                  <a:gd name="T0" fmla="*/ 55 w 904"/>
                  <a:gd name="T1" fmla="*/ 468 h 468"/>
                  <a:gd name="T2" fmla="*/ 30 w 904"/>
                  <a:gd name="T3" fmla="*/ 411 h 468"/>
                  <a:gd name="T4" fmla="*/ 396 w 904"/>
                  <a:gd name="T5" fmla="*/ 32 h 468"/>
                  <a:gd name="T6" fmla="*/ 507 w 904"/>
                  <a:gd name="T7" fmla="*/ 32 h 468"/>
                  <a:gd name="T8" fmla="*/ 873 w 904"/>
                  <a:gd name="T9" fmla="*/ 411 h 468"/>
                  <a:gd name="T10" fmla="*/ 849 w 904"/>
                  <a:gd name="T11" fmla="*/ 468 h 468"/>
                  <a:gd name="T12" fmla="*/ 55 w 904"/>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55" y="468"/>
                    </a:moveTo>
                    <a:cubicBezTo>
                      <a:pt x="11" y="468"/>
                      <a:pt x="0" y="442"/>
                      <a:pt x="30" y="411"/>
                    </a:cubicBezTo>
                    <a:cubicBezTo>
                      <a:pt x="396" y="32"/>
                      <a:pt x="396" y="32"/>
                      <a:pt x="396" y="32"/>
                    </a:cubicBezTo>
                    <a:cubicBezTo>
                      <a:pt x="427" y="0"/>
                      <a:pt x="477" y="0"/>
                      <a:pt x="507" y="32"/>
                    </a:cubicBezTo>
                    <a:cubicBezTo>
                      <a:pt x="873" y="411"/>
                      <a:pt x="873" y="411"/>
                      <a:pt x="873" y="411"/>
                    </a:cubicBezTo>
                    <a:cubicBezTo>
                      <a:pt x="904" y="442"/>
                      <a:pt x="893" y="468"/>
                      <a:pt x="849" y="468"/>
                    </a:cubicBezTo>
                    <a:lnTo>
                      <a:pt x="55" y="468"/>
                    </a:lnTo>
                    <a:close/>
                  </a:path>
                </a:pathLst>
              </a:custGeom>
              <a:solidFill>
                <a:schemeClr val="accent4"/>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a:spLocks/>
              </p:cNvSpPr>
              <p:nvPr/>
            </p:nvSpPr>
            <p:spPr bwMode="auto">
              <a:xfrm>
                <a:off x="6230938" y="2843213"/>
                <a:ext cx="2149475" cy="1825625"/>
              </a:xfrm>
              <a:custGeom>
                <a:avLst/>
                <a:gdLst>
                  <a:gd name="T0" fmla="*/ 978 w 1696"/>
                  <a:gd name="T1" fmla="*/ 231 h 1440"/>
                  <a:gd name="T2" fmla="*/ 1232 w 1696"/>
                  <a:gd name="T3" fmla="*/ 592 h 1440"/>
                  <a:gd name="T4" fmla="*/ 848 w 1696"/>
                  <a:gd name="T5" fmla="*/ 976 h 1440"/>
                  <a:gd name="T6" fmla="*/ 464 w 1696"/>
                  <a:gd name="T7" fmla="*/ 592 h 1440"/>
                  <a:gd name="T8" fmla="*/ 487 w 1696"/>
                  <a:gd name="T9" fmla="*/ 462 h 1440"/>
                  <a:gd name="T10" fmla="*/ 10 w 1696"/>
                  <a:gd name="T11" fmla="*/ 462 h 1440"/>
                  <a:gd name="T12" fmla="*/ 0 w 1696"/>
                  <a:gd name="T13" fmla="*/ 592 h 1440"/>
                  <a:gd name="T14" fmla="*/ 848 w 1696"/>
                  <a:gd name="T15" fmla="*/ 1440 h 1440"/>
                  <a:gd name="T16" fmla="*/ 1696 w 1696"/>
                  <a:gd name="T17" fmla="*/ 592 h 1440"/>
                  <a:gd name="T18" fmla="*/ 1455 w 1696"/>
                  <a:gd name="T19" fmla="*/ 0 h 1440"/>
                  <a:gd name="T20" fmla="*/ 978 w 1696"/>
                  <a:gd name="T21" fmla="*/ 231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96" h="1440">
                    <a:moveTo>
                      <a:pt x="978" y="231"/>
                    </a:moveTo>
                    <a:cubicBezTo>
                      <a:pt x="1126" y="284"/>
                      <a:pt x="1232" y="426"/>
                      <a:pt x="1232" y="592"/>
                    </a:cubicBezTo>
                    <a:cubicBezTo>
                      <a:pt x="1232" y="804"/>
                      <a:pt x="1060" y="976"/>
                      <a:pt x="848" y="976"/>
                    </a:cubicBezTo>
                    <a:cubicBezTo>
                      <a:pt x="636" y="976"/>
                      <a:pt x="464" y="804"/>
                      <a:pt x="464" y="592"/>
                    </a:cubicBezTo>
                    <a:cubicBezTo>
                      <a:pt x="464" y="546"/>
                      <a:pt x="472" y="503"/>
                      <a:pt x="487" y="462"/>
                    </a:cubicBezTo>
                    <a:cubicBezTo>
                      <a:pt x="10" y="462"/>
                      <a:pt x="10" y="462"/>
                      <a:pt x="10" y="462"/>
                    </a:cubicBezTo>
                    <a:cubicBezTo>
                      <a:pt x="3" y="504"/>
                      <a:pt x="0" y="548"/>
                      <a:pt x="0" y="592"/>
                    </a:cubicBezTo>
                    <a:cubicBezTo>
                      <a:pt x="0" y="1060"/>
                      <a:pt x="380" y="1440"/>
                      <a:pt x="848" y="1440"/>
                    </a:cubicBezTo>
                    <a:cubicBezTo>
                      <a:pt x="1316" y="1440"/>
                      <a:pt x="1696" y="1060"/>
                      <a:pt x="1696" y="592"/>
                    </a:cubicBezTo>
                    <a:cubicBezTo>
                      <a:pt x="1696" y="362"/>
                      <a:pt x="1604" y="153"/>
                      <a:pt x="1455" y="0"/>
                    </a:cubicBezTo>
                    <a:cubicBezTo>
                      <a:pt x="1322" y="125"/>
                      <a:pt x="1156" y="205"/>
                      <a:pt x="978" y="231"/>
                    </a:cubicBezTo>
                    <a:close/>
                  </a:path>
                </a:pathLst>
              </a:custGeom>
              <a:solidFill>
                <a:schemeClr val="accent4"/>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Group 15"/>
            <p:cNvGrpSpPr/>
            <p:nvPr userDrawn="1"/>
          </p:nvGrpSpPr>
          <p:grpSpPr>
            <a:xfrm>
              <a:off x="8770198" y="1363135"/>
              <a:ext cx="2434167" cy="3276600"/>
              <a:chOff x="6554788" y="946151"/>
              <a:chExt cx="1825625" cy="2457450"/>
            </a:xfrm>
          </p:grpSpPr>
          <p:sp>
            <p:nvSpPr>
              <p:cNvPr id="21" name="Freeform 20"/>
              <p:cNvSpPr>
                <a:spLocks/>
              </p:cNvSpPr>
              <p:nvPr/>
            </p:nvSpPr>
            <p:spPr bwMode="auto">
              <a:xfrm>
                <a:off x="6691313" y="2257426"/>
                <a:ext cx="593725" cy="1146175"/>
              </a:xfrm>
              <a:custGeom>
                <a:avLst/>
                <a:gdLst>
                  <a:gd name="T0" fmla="*/ 468 w 468"/>
                  <a:gd name="T1" fmla="*/ 849 h 904"/>
                  <a:gd name="T2" fmla="*/ 410 w 468"/>
                  <a:gd name="T3" fmla="*/ 874 h 904"/>
                  <a:gd name="T4" fmla="*/ 32 w 468"/>
                  <a:gd name="T5" fmla="*/ 508 h 904"/>
                  <a:gd name="T6" fmla="*/ 32 w 468"/>
                  <a:gd name="T7" fmla="*/ 397 h 904"/>
                  <a:gd name="T8" fmla="*/ 410 w 468"/>
                  <a:gd name="T9" fmla="*/ 30 h 904"/>
                  <a:gd name="T10" fmla="*/ 468 w 468"/>
                  <a:gd name="T11" fmla="*/ 55 h 904"/>
                  <a:gd name="T12" fmla="*/ 468 w 468"/>
                  <a:gd name="T13" fmla="*/ 849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468" y="849"/>
                    </a:moveTo>
                    <a:cubicBezTo>
                      <a:pt x="468" y="893"/>
                      <a:pt x="442" y="904"/>
                      <a:pt x="410" y="874"/>
                    </a:cubicBezTo>
                    <a:cubicBezTo>
                      <a:pt x="32" y="508"/>
                      <a:pt x="32" y="508"/>
                      <a:pt x="32" y="508"/>
                    </a:cubicBezTo>
                    <a:cubicBezTo>
                      <a:pt x="0" y="477"/>
                      <a:pt x="0" y="427"/>
                      <a:pt x="32" y="397"/>
                    </a:cubicBezTo>
                    <a:cubicBezTo>
                      <a:pt x="410" y="30"/>
                      <a:pt x="410" y="30"/>
                      <a:pt x="410" y="30"/>
                    </a:cubicBezTo>
                    <a:cubicBezTo>
                      <a:pt x="442" y="0"/>
                      <a:pt x="468" y="11"/>
                      <a:pt x="468" y="55"/>
                    </a:cubicBezTo>
                    <a:lnTo>
                      <a:pt x="468" y="849"/>
                    </a:lnTo>
                    <a:close/>
                  </a:path>
                </a:pathLst>
              </a:custGeom>
              <a:solidFill>
                <a:schemeClr val="accent2"/>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21"/>
              <p:cNvSpPr>
                <a:spLocks/>
              </p:cNvSpPr>
              <p:nvPr/>
            </p:nvSpPr>
            <p:spPr bwMode="auto">
              <a:xfrm>
                <a:off x="6554788" y="946151"/>
                <a:ext cx="1825625" cy="2151063"/>
              </a:xfrm>
              <a:custGeom>
                <a:avLst/>
                <a:gdLst>
                  <a:gd name="T0" fmla="*/ 592 w 1440"/>
                  <a:gd name="T1" fmla="*/ 0 h 1696"/>
                  <a:gd name="T2" fmla="*/ 0 w 1440"/>
                  <a:gd name="T3" fmla="*/ 241 h 1696"/>
                  <a:gd name="T4" fmla="*/ 231 w 1440"/>
                  <a:gd name="T5" fmla="*/ 718 h 1696"/>
                  <a:gd name="T6" fmla="*/ 592 w 1440"/>
                  <a:gd name="T7" fmla="*/ 464 h 1696"/>
                  <a:gd name="T8" fmla="*/ 976 w 1440"/>
                  <a:gd name="T9" fmla="*/ 848 h 1696"/>
                  <a:gd name="T10" fmla="*/ 592 w 1440"/>
                  <a:gd name="T11" fmla="*/ 1232 h 1696"/>
                  <a:gd name="T12" fmla="*/ 452 w 1440"/>
                  <a:gd name="T13" fmla="*/ 1206 h 1696"/>
                  <a:gd name="T14" fmla="*/ 452 w 1440"/>
                  <a:gd name="T15" fmla="*/ 1300 h 1696"/>
                  <a:gd name="T16" fmla="*/ 389 w 1440"/>
                  <a:gd name="T17" fmla="*/ 1300 h 1696"/>
                  <a:gd name="T18" fmla="*/ 389 w 1440"/>
                  <a:gd name="T19" fmla="*/ 1671 h 1696"/>
                  <a:gd name="T20" fmla="*/ 592 w 1440"/>
                  <a:gd name="T21" fmla="*/ 1696 h 1696"/>
                  <a:gd name="T22" fmla="*/ 1440 w 1440"/>
                  <a:gd name="T23" fmla="*/ 848 h 1696"/>
                  <a:gd name="T24" fmla="*/ 592 w 1440"/>
                  <a:gd name="T25" fmla="*/ 0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0" h="1696">
                    <a:moveTo>
                      <a:pt x="592" y="0"/>
                    </a:moveTo>
                    <a:cubicBezTo>
                      <a:pt x="362" y="0"/>
                      <a:pt x="153" y="92"/>
                      <a:pt x="0" y="241"/>
                    </a:cubicBezTo>
                    <a:cubicBezTo>
                      <a:pt x="125" y="374"/>
                      <a:pt x="205" y="540"/>
                      <a:pt x="231" y="718"/>
                    </a:cubicBezTo>
                    <a:cubicBezTo>
                      <a:pt x="284" y="570"/>
                      <a:pt x="426" y="464"/>
                      <a:pt x="592" y="464"/>
                    </a:cubicBezTo>
                    <a:cubicBezTo>
                      <a:pt x="804" y="464"/>
                      <a:pt x="976" y="636"/>
                      <a:pt x="976" y="848"/>
                    </a:cubicBezTo>
                    <a:cubicBezTo>
                      <a:pt x="976" y="1060"/>
                      <a:pt x="804" y="1232"/>
                      <a:pt x="592" y="1232"/>
                    </a:cubicBezTo>
                    <a:cubicBezTo>
                      <a:pt x="543" y="1232"/>
                      <a:pt x="495" y="1223"/>
                      <a:pt x="452" y="1206"/>
                    </a:cubicBezTo>
                    <a:cubicBezTo>
                      <a:pt x="452" y="1300"/>
                      <a:pt x="452" y="1300"/>
                      <a:pt x="452" y="1300"/>
                    </a:cubicBezTo>
                    <a:cubicBezTo>
                      <a:pt x="389" y="1300"/>
                      <a:pt x="389" y="1300"/>
                      <a:pt x="389" y="1300"/>
                    </a:cubicBezTo>
                    <a:cubicBezTo>
                      <a:pt x="389" y="1671"/>
                      <a:pt x="389" y="1671"/>
                      <a:pt x="389" y="1671"/>
                    </a:cubicBezTo>
                    <a:cubicBezTo>
                      <a:pt x="454" y="1687"/>
                      <a:pt x="522" y="1696"/>
                      <a:pt x="592" y="1696"/>
                    </a:cubicBezTo>
                    <a:cubicBezTo>
                      <a:pt x="1060" y="1696"/>
                      <a:pt x="1440" y="1316"/>
                      <a:pt x="1440" y="848"/>
                    </a:cubicBezTo>
                    <a:cubicBezTo>
                      <a:pt x="1440" y="380"/>
                      <a:pt x="1060" y="0"/>
                      <a:pt x="592" y="0"/>
                    </a:cubicBezTo>
                    <a:close/>
                  </a:path>
                </a:pathLst>
              </a:custGeom>
              <a:solidFill>
                <a:schemeClr val="accent2"/>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7" name="TextBox 16"/>
            <p:cNvSpPr txBox="1"/>
            <p:nvPr userDrawn="1"/>
          </p:nvSpPr>
          <p:spPr>
            <a:xfrm rot="18920653">
              <a:off x="6614389" y="1959675"/>
              <a:ext cx="1084827" cy="451405"/>
            </a:xfrm>
            <a:prstGeom prst="rect">
              <a:avLst/>
            </a:prstGeom>
            <a:noFill/>
          </p:spPr>
          <p:txBody>
            <a:bodyPr wrap="none" rtlCol="0" anchor="ctr">
              <a:prstTxWarp prst="textArchUp">
                <a:avLst/>
              </a:prstTxWarp>
              <a:spAutoFit/>
            </a:bodyPr>
            <a:lstStyle/>
            <a:p>
              <a:pPr algn="just">
                <a:lnSpc>
                  <a:spcPct val="120000"/>
                </a:lnSpc>
              </a:pPr>
              <a:r>
                <a:rPr lang="zh-CN" altLang="en-US" sz="28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法律制定</a:t>
              </a:r>
              <a:endParaRPr lang="id-ID" sz="28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TextBox 17"/>
            <p:cNvSpPr txBox="1"/>
            <p:nvPr userDrawn="1"/>
          </p:nvSpPr>
          <p:spPr>
            <a:xfrm rot="2904439">
              <a:off x="9713531" y="2071950"/>
              <a:ext cx="1348426" cy="451405"/>
            </a:xfrm>
            <a:prstGeom prst="rect">
              <a:avLst/>
            </a:prstGeom>
            <a:noFill/>
          </p:spPr>
          <p:txBody>
            <a:bodyPr wrap="none" rtlCol="0" anchor="ctr">
              <a:prstTxWarp prst="textArchUp">
                <a:avLst/>
              </a:prstTxWarp>
              <a:spAutoFit/>
            </a:bodyPr>
            <a:lstStyle/>
            <a:p>
              <a:pPr algn="just">
                <a:lnSpc>
                  <a:spcPct val="120000"/>
                </a:lnSpc>
              </a:pPr>
              <a:r>
                <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法律执行</a:t>
              </a:r>
              <a:endParaRPr lang="id-ID"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TextBox 18"/>
            <p:cNvSpPr txBox="1"/>
            <p:nvPr userDrawn="1"/>
          </p:nvSpPr>
          <p:spPr>
            <a:xfrm rot="3328205">
              <a:off x="6381839" y="5171931"/>
              <a:ext cx="1276620" cy="451405"/>
            </a:xfrm>
            <a:prstGeom prst="rect">
              <a:avLst/>
            </a:prstGeom>
            <a:noFill/>
          </p:spPr>
          <p:txBody>
            <a:bodyPr wrap="none" rtlCol="0" anchor="ctr">
              <a:prstTxWarp prst="textArchDown">
                <a:avLst/>
              </a:prstTxWarp>
              <a:spAutoFit/>
            </a:bodyPr>
            <a:lstStyle/>
            <a:p>
              <a:pPr algn="just">
                <a:lnSpc>
                  <a:spcPct val="120000"/>
                </a:lnSpc>
              </a:pPr>
              <a:r>
                <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法律遵守</a:t>
              </a:r>
              <a:endParaRPr lang="id-ID"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TextBox 19"/>
            <p:cNvSpPr txBox="1"/>
            <p:nvPr userDrawn="1"/>
          </p:nvSpPr>
          <p:spPr>
            <a:xfrm rot="18872992">
              <a:off x="9524091" y="5259067"/>
              <a:ext cx="1436559" cy="451405"/>
            </a:xfrm>
            <a:prstGeom prst="rect">
              <a:avLst/>
            </a:prstGeom>
            <a:noFill/>
          </p:spPr>
          <p:txBody>
            <a:bodyPr wrap="none" rtlCol="0" anchor="ctr">
              <a:prstTxWarp prst="textArchDown">
                <a:avLst/>
              </a:prstTxWarp>
              <a:spAutoFit/>
            </a:bodyPr>
            <a:lstStyle/>
            <a:p>
              <a:pPr algn="just">
                <a:lnSpc>
                  <a:spcPct val="120000"/>
                </a:lnSpc>
              </a:pPr>
              <a:r>
                <a:rPr lang="zh-CN" altLang="en-US"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法律适用</a:t>
              </a:r>
              <a:endParaRPr lang="id-ID"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1" name="TextBox 29"/>
          <p:cNvSpPr txBox="1"/>
          <p:nvPr/>
        </p:nvSpPr>
        <p:spPr>
          <a:xfrm>
            <a:off x="6924668" y="2712388"/>
            <a:ext cx="2169003" cy="590931"/>
          </a:xfrm>
          <a:prstGeom prst="rect">
            <a:avLst/>
          </a:prstGeom>
          <a:noFill/>
        </p:spPr>
        <p:txBody>
          <a:bodyPr wrap="square" lIns="0" tIns="0" rIns="0" bIns="0" rtlCol="0">
            <a:spAutoFit/>
          </a:bodyPr>
          <a:lstStyle/>
          <a:p>
            <a:pPr>
              <a:lnSpc>
                <a:spcPct val="120000"/>
              </a:lnSpc>
            </a:pPr>
            <a:r>
              <a:rPr lang="zh-CN" altLang="en-US" sz="32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科学</a:t>
            </a:r>
            <a:r>
              <a:rPr lang="zh-CN" altLang="en-US" sz="3200" b="1" dirty="0">
                <a:latin typeface="Arial" panose="020B0604020202020204" pitchFamily="34" charset="0"/>
                <a:ea typeface="微软雅黑" panose="020B0503020204020204" pitchFamily="34" charset="-122"/>
                <a:cs typeface="+mn-ea"/>
                <a:sym typeface="Arial" panose="020B0604020202020204" pitchFamily="34" charset="0"/>
              </a:rPr>
              <a:t>立法</a:t>
            </a:r>
            <a:endParaRPr lang="en-GB" sz="3200" b="1"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TextBox 29"/>
          <p:cNvSpPr txBox="1"/>
          <p:nvPr/>
        </p:nvSpPr>
        <p:spPr>
          <a:xfrm>
            <a:off x="6939594" y="3566063"/>
            <a:ext cx="2024987" cy="590931"/>
          </a:xfrm>
          <a:prstGeom prst="rect">
            <a:avLst/>
          </a:prstGeom>
          <a:noFill/>
        </p:spPr>
        <p:txBody>
          <a:bodyPr wrap="square" lIns="0" tIns="0" rIns="0" bIns="0" rtlCol="0">
            <a:spAutoFit/>
          </a:bodyPr>
          <a:lstStyle/>
          <a:p>
            <a:pPr>
              <a:lnSpc>
                <a:spcPct val="120000"/>
              </a:lnSpc>
            </a:pPr>
            <a:r>
              <a:rPr lang="zh-CN" altLang="en-US" sz="32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严格</a:t>
            </a:r>
            <a:r>
              <a:rPr lang="zh-CN" altLang="en-US" sz="3200" b="1" dirty="0">
                <a:latin typeface="Arial" panose="020B0604020202020204" pitchFamily="34" charset="0"/>
                <a:ea typeface="微软雅黑" panose="020B0503020204020204" pitchFamily="34" charset="-122"/>
                <a:cs typeface="+mn-ea"/>
                <a:sym typeface="Arial" panose="020B0604020202020204" pitchFamily="34" charset="0"/>
              </a:rPr>
              <a:t>执法</a:t>
            </a:r>
            <a:endParaRPr lang="en-GB" sz="3200" b="1"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TextBox 29"/>
          <p:cNvSpPr txBox="1"/>
          <p:nvPr/>
        </p:nvSpPr>
        <p:spPr>
          <a:xfrm>
            <a:off x="6924668" y="4359400"/>
            <a:ext cx="1808963" cy="590931"/>
          </a:xfrm>
          <a:prstGeom prst="rect">
            <a:avLst/>
          </a:prstGeom>
          <a:noFill/>
        </p:spPr>
        <p:txBody>
          <a:bodyPr wrap="square" lIns="0" tIns="0" rIns="0" bIns="0" rtlCol="0">
            <a:spAutoFit/>
          </a:bodyPr>
          <a:lstStyle/>
          <a:p>
            <a:pPr>
              <a:lnSpc>
                <a:spcPct val="120000"/>
              </a:lnSpc>
            </a:pPr>
            <a:r>
              <a:rPr lang="zh-CN" altLang="en-US" sz="32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公正</a:t>
            </a:r>
            <a:r>
              <a:rPr lang="zh-CN" altLang="en-US" sz="3200" b="1" dirty="0">
                <a:latin typeface="Arial" panose="020B0604020202020204" pitchFamily="34" charset="0"/>
                <a:ea typeface="微软雅黑" panose="020B0503020204020204" pitchFamily="34" charset="-122"/>
                <a:cs typeface="+mn-ea"/>
                <a:sym typeface="Arial" panose="020B0604020202020204" pitchFamily="34" charset="0"/>
              </a:rPr>
              <a:t>司法</a:t>
            </a:r>
            <a:endParaRPr lang="en-GB" sz="3200" b="1"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TextBox 29"/>
          <p:cNvSpPr txBox="1"/>
          <p:nvPr/>
        </p:nvSpPr>
        <p:spPr>
          <a:xfrm>
            <a:off x="6924668" y="5182905"/>
            <a:ext cx="1808963" cy="590931"/>
          </a:xfrm>
          <a:prstGeom prst="rect">
            <a:avLst/>
          </a:prstGeom>
          <a:noFill/>
        </p:spPr>
        <p:txBody>
          <a:bodyPr wrap="square" lIns="0" tIns="0" rIns="0" bIns="0" rtlCol="0">
            <a:spAutoFit/>
          </a:bodyPr>
          <a:lstStyle/>
          <a:p>
            <a:pPr>
              <a:lnSpc>
                <a:spcPct val="120000"/>
              </a:lnSpc>
            </a:pPr>
            <a:r>
              <a:rPr lang="zh-CN" altLang="en-US" sz="32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全民</a:t>
            </a:r>
            <a:r>
              <a:rPr lang="zh-CN" altLang="en-US" sz="3200" b="1" dirty="0">
                <a:latin typeface="Arial" panose="020B0604020202020204" pitchFamily="34" charset="0"/>
                <a:ea typeface="微软雅黑" panose="020B0503020204020204" pitchFamily="34" charset="-122"/>
                <a:cs typeface="+mn-ea"/>
                <a:sym typeface="Arial" panose="020B0604020202020204" pitchFamily="34" charset="0"/>
              </a:rPr>
              <a:t>守法</a:t>
            </a:r>
            <a:endParaRPr lang="en-GB" sz="3200" b="1"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TextBox 8"/>
          <p:cNvSpPr txBox="1"/>
          <p:nvPr/>
        </p:nvSpPr>
        <p:spPr>
          <a:xfrm>
            <a:off x="2066305" y="202289"/>
            <a:ext cx="8640960" cy="615553"/>
          </a:xfrm>
          <a:prstGeom prst="rect">
            <a:avLst/>
          </a:prstGeom>
          <a:noFill/>
        </p:spPr>
        <p:txBody>
          <a:bodyPr wrap="square" lIns="0" tIns="0" rIns="0" bIns="0" rtlCol="0" anchor="ctr">
            <a:spAutoFit/>
          </a:bodyPr>
          <a:lstStyle/>
          <a:p>
            <a:pPr algn="ctr"/>
            <a:r>
              <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我国社会主义法律的运行</a:t>
            </a:r>
          </a:p>
        </p:txBody>
      </p:sp>
      <p:grpSp>
        <p:nvGrpSpPr>
          <p:cNvPr id="45" name="组合 44"/>
          <p:cNvGrpSpPr/>
          <p:nvPr/>
        </p:nvGrpSpPr>
        <p:grpSpPr>
          <a:xfrm>
            <a:off x="539014" y="726011"/>
            <a:ext cx="11780723" cy="0"/>
            <a:chOff x="503625" y="726011"/>
            <a:chExt cx="11780723" cy="0"/>
          </a:xfrm>
        </p:grpSpPr>
        <p:cxnSp>
          <p:nvCxnSpPr>
            <p:cNvPr id="46" name="直接连接符 45"/>
            <p:cNvCxnSpPr/>
            <p:nvPr/>
          </p:nvCxnSpPr>
          <p:spPr>
            <a:xfrm>
              <a:off x="50362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833317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9514677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1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8"/>
          <p:cNvSpPr txBox="1"/>
          <p:nvPr/>
        </p:nvSpPr>
        <p:spPr>
          <a:xfrm>
            <a:off x="4264706" y="163736"/>
            <a:ext cx="3949155" cy="615553"/>
          </a:xfrm>
          <a:prstGeom prst="rect">
            <a:avLst/>
          </a:prstGeom>
          <a:noFill/>
        </p:spPr>
        <p:txBody>
          <a:bodyPr wrap="square" lIns="0" tIns="0" rIns="0" bIns="0" rtlCol="0" anchor="ctr">
            <a:spAutoFit/>
          </a:bodyPr>
          <a:lstStyle/>
          <a:p>
            <a:pPr algn="ctr"/>
            <a:r>
              <a:rPr lang="zh-CN" altLang="en-US" sz="4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（一）科学立法</a:t>
            </a:r>
          </a:p>
        </p:txBody>
      </p:sp>
      <p:grpSp>
        <p:nvGrpSpPr>
          <p:cNvPr id="33" name="组合 32"/>
          <p:cNvGrpSpPr/>
          <p:nvPr/>
        </p:nvGrpSpPr>
        <p:grpSpPr>
          <a:xfrm>
            <a:off x="539014" y="726011"/>
            <a:ext cx="11780723" cy="0"/>
            <a:chOff x="503625" y="726011"/>
            <a:chExt cx="11780723" cy="0"/>
          </a:xfrm>
        </p:grpSpPr>
        <p:cxnSp>
          <p:nvCxnSpPr>
            <p:cNvPr id="35" name="直接连接符 34"/>
            <p:cNvCxnSpPr/>
            <p:nvPr/>
          </p:nvCxnSpPr>
          <p:spPr>
            <a:xfrm>
              <a:off x="50362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833317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965304" y="1312069"/>
            <a:ext cx="3778563" cy="724534"/>
            <a:chOff x="923273" y="3894196"/>
            <a:chExt cx="3778563" cy="724534"/>
          </a:xfrm>
        </p:grpSpPr>
        <p:grpSp>
          <p:nvGrpSpPr>
            <p:cNvPr id="11" name="Group 10"/>
            <p:cNvGrpSpPr/>
            <p:nvPr/>
          </p:nvGrpSpPr>
          <p:grpSpPr>
            <a:xfrm>
              <a:off x="923273" y="3894196"/>
              <a:ext cx="724534" cy="724534"/>
              <a:chOff x="875113" y="3954177"/>
              <a:chExt cx="687003" cy="687003"/>
            </a:xfrm>
          </p:grpSpPr>
          <p:sp>
            <p:nvSpPr>
              <p:cNvPr id="9" name="Rectangle 8"/>
              <p:cNvSpPr/>
              <p:nvPr/>
            </p:nvSpPr>
            <p:spPr>
              <a:xfrm>
                <a:off x="875113" y="3954177"/>
                <a:ext cx="687003" cy="6870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4"/>
              <p:cNvSpPr>
                <a:spLocks noEditPoints="1"/>
              </p:cNvSpPr>
              <p:nvPr/>
            </p:nvSpPr>
            <p:spPr bwMode="auto">
              <a:xfrm>
                <a:off x="1021105" y="4104940"/>
                <a:ext cx="387383" cy="38547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chemeClr val="bg1"/>
              </a:solidFill>
              <a:ln>
                <a:noFill/>
              </a:ln>
            </p:spPr>
            <p:txBody>
              <a:bodyPr vert="horz" wrap="square" lIns="96435" tIns="48218" rIns="96435" bIns="48218"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898">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7" name="TextBox 36"/>
            <p:cNvSpPr txBox="1"/>
            <p:nvPr/>
          </p:nvSpPr>
          <p:spPr>
            <a:xfrm>
              <a:off x="1829255" y="4074729"/>
              <a:ext cx="2872581" cy="492443"/>
            </a:xfrm>
            <a:prstGeom prst="rect">
              <a:avLst/>
            </a:prstGeom>
            <a:noFill/>
          </p:spPr>
          <p:txBody>
            <a:bodyPr wrap="none" lIns="0" tIns="0" rIns="0" bIns="0" rtlCol="0">
              <a:spAutoFit/>
            </a:bodyPr>
            <a:lstStyle/>
            <a:p>
              <a:r>
                <a:rPr lang="zh-CN" altLang="en-US" sz="3200" b="1" dirty="0">
                  <a:latin typeface="Arial" panose="020B0604020202020204" pitchFamily="34" charset="0"/>
                  <a:ea typeface="微软雅黑" panose="020B0503020204020204" pitchFamily="34" charset="-122"/>
                  <a:sym typeface="Arial" panose="020B0604020202020204" pitchFamily="34" charset="0"/>
                </a:rPr>
                <a:t>法律体系的完善</a:t>
              </a:r>
            </a:p>
          </p:txBody>
        </p:sp>
      </p:grpSp>
      <p:sp>
        <p:nvSpPr>
          <p:cNvPr id="4" name="矩形 3"/>
          <p:cNvSpPr/>
          <p:nvPr/>
        </p:nvSpPr>
        <p:spPr>
          <a:xfrm>
            <a:off x="812751" y="2295964"/>
            <a:ext cx="10945215" cy="4056495"/>
          </a:xfrm>
          <a:prstGeom prst="rect">
            <a:avLst/>
          </a:prstGeom>
        </p:spPr>
        <p:txBody>
          <a:bodyPr wrap="square">
            <a:spAutoFit/>
          </a:bodyPr>
          <a:lstStyle/>
          <a:p>
            <a:pPr indent="722313" algn="just">
              <a:lnSpc>
                <a:spcPct val="150000"/>
              </a:lnSpc>
              <a:spcBef>
                <a:spcPct val="20000"/>
              </a:spcBef>
              <a:buClr>
                <a:schemeClr val="hlink"/>
              </a:buClr>
              <a:defRPr/>
            </a:pPr>
            <a:r>
              <a:rPr lang="en-US" altLang="zh-CN" sz="2800" b="1" dirty="0">
                <a:solidFill>
                  <a:srgbClr val="FF0000"/>
                </a:solidFill>
                <a:latin typeface="华文楷体" pitchFamily="2" charset="-122"/>
                <a:ea typeface="华文楷体" pitchFamily="2" charset="-122"/>
              </a:rPr>
              <a:t>2010</a:t>
            </a:r>
            <a:r>
              <a:rPr lang="zh-CN" altLang="en-US" sz="2800" b="1" dirty="0">
                <a:solidFill>
                  <a:srgbClr val="FF0000"/>
                </a:solidFill>
                <a:latin typeface="华文楷体" pitchFamily="2" charset="-122"/>
                <a:ea typeface="华文楷体" pitchFamily="2" charset="-122"/>
              </a:rPr>
              <a:t>年具有中国特色的社会主义法律体系建成</a:t>
            </a:r>
            <a:r>
              <a:rPr lang="zh-CN" altLang="en-US" sz="2800" b="1" dirty="0">
                <a:latin typeface="华文楷体" pitchFamily="2" charset="-122"/>
                <a:ea typeface="华文楷体" pitchFamily="2" charset="-122"/>
              </a:rPr>
              <a:t>，但这并不意味着立法工作就完结了。</a:t>
            </a:r>
            <a:endParaRPr lang="en-US" altLang="zh-CN" sz="2800" b="1" dirty="0">
              <a:latin typeface="华文楷体" pitchFamily="2" charset="-122"/>
              <a:ea typeface="华文楷体" pitchFamily="2" charset="-122"/>
            </a:endParaRPr>
          </a:p>
          <a:p>
            <a:pPr indent="722313" algn="just">
              <a:lnSpc>
                <a:spcPct val="150000"/>
              </a:lnSpc>
              <a:spcBef>
                <a:spcPct val="20000"/>
              </a:spcBef>
              <a:buClr>
                <a:schemeClr val="hlink"/>
              </a:buClr>
              <a:defRPr/>
            </a:pPr>
            <a:r>
              <a:rPr lang="zh-CN" altLang="en-US" sz="2800" b="1" dirty="0">
                <a:latin typeface="华文楷体" pitchFamily="2" charset="-122"/>
                <a:ea typeface="华文楷体" pitchFamily="2" charset="-122"/>
              </a:rPr>
              <a:t>近些年来出现了许多新的社会问题，包括消费者权益、房地产权益、家庭暴力、婚姻保护、社会救助、慈善事业、民生事业、环境保护等，人们在维权时发现法律在这些方面有的是空白，有的已经过时，有的不具有操作性。</a:t>
            </a:r>
            <a:endParaRPr lang="zh-CN" altLang="en-US" sz="2800" dirty="0"/>
          </a:p>
        </p:txBody>
      </p:sp>
    </p:spTree>
    <p:extLst>
      <p:ext uri="{BB962C8B-B14F-4D97-AF65-F5344CB8AC3E}">
        <p14:creationId xmlns:p14="http://schemas.microsoft.com/office/powerpoint/2010/main" val="637425677"/>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8"/>
          <p:cNvSpPr txBox="1"/>
          <p:nvPr/>
        </p:nvSpPr>
        <p:spPr>
          <a:xfrm>
            <a:off x="4264706" y="163736"/>
            <a:ext cx="3949155" cy="615553"/>
          </a:xfrm>
          <a:prstGeom prst="rect">
            <a:avLst/>
          </a:prstGeom>
          <a:noFill/>
        </p:spPr>
        <p:txBody>
          <a:bodyPr wrap="square" lIns="0" tIns="0" rIns="0" bIns="0" rtlCol="0" anchor="ctr">
            <a:spAutoFit/>
          </a:bodyPr>
          <a:lstStyle/>
          <a:p>
            <a:pPr algn="ctr"/>
            <a:r>
              <a:rPr lang="zh-CN" altLang="en-US" sz="4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（一）科学立法</a:t>
            </a:r>
          </a:p>
        </p:txBody>
      </p:sp>
      <p:grpSp>
        <p:nvGrpSpPr>
          <p:cNvPr id="33" name="组合 32"/>
          <p:cNvGrpSpPr/>
          <p:nvPr/>
        </p:nvGrpSpPr>
        <p:grpSpPr>
          <a:xfrm>
            <a:off x="539014" y="726011"/>
            <a:ext cx="11780723" cy="0"/>
            <a:chOff x="503625" y="726011"/>
            <a:chExt cx="11780723" cy="0"/>
          </a:xfrm>
        </p:grpSpPr>
        <p:cxnSp>
          <p:nvCxnSpPr>
            <p:cNvPr id="35" name="直接连接符 34"/>
            <p:cNvCxnSpPr/>
            <p:nvPr/>
          </p:nvCxnSpPr>
          <p:spPr>
            <a:xfrm>
              <a:off x="50362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833317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956767" y="1888133"/>
            <a:ext cx="10945215" cy="4056495"/>
          </a:xfrm>
          <a:prstGeom prst="rect">
            <a:avLst/>
          </a:prstGeom>
        </p:spPr>
        <p:txBody>
          <a:bodyPr wrap="square">
            <a:spAutoFit/>
          </a:bodyPr>
          <a:lstStyle/>
          <a:p>
            <a:pPr indent="722313" algn="just">
              <a:lnSpc>
                <a:spcPct val="150000"/>
              </a:lnSpc>
              <a:spcBef>
                <a:spcPct val="20000"/>
              </a:spcBef>
              <a:buClr>
                <a:schemeClr val="hlink"/>
              </a:buClr>
              <a:defRPr/>
            </a:pPr>
            <a:r>
              <a:rPr lang="en-US" altLang="zh-CN" sz="2800" b="1" dirty="0">
                <a:latin typeface="华文楷体" pitchFamily="2" charset="-122"/>
                <a:ea typeface="华文楷体" pitchFamily="2" charset="-122"/>
              </a:rPr>
              <a:t>2015</a:t>
            </a:r>
            <a:r>
              <a:rPr lang="zh-CN" altLang="en-US" sz="2800" b="1" dirty="0">
                <a:latin typeface="华文楷体" pitchFamily="2" charset="-122"/>
                <a:ea typeface="华文楷体" pitchFamily="2" charset="-122"/>
              </a:rPr>
              <a:t>年</a:t>
            </a:r>
            <a:r>
              <a:rPr lang="en-US" altLang="zh-CN" sz="2800" b="1" dirty="0">
                <a:latin typeface="华文楷体" pitchFamily="2" charset="-122"/>
                <a:ea typeface="华文楷体" pitchFamily="2" charset="-122"/>
              </a:rPr>
              <a:t>10</a:t>
            </a:r>
            <a:r>
              <a:rPr lang="zh-CN" altLang="en-US" sz="2800" b="1" dirty="0">
                <a:latin typeface="华文楷体" pitchFamily="2" charset="-122"/>
                <a:ea typeface="华文楷体" pitchFamily="2" charset="-122"/>
              </a:rPr>
              <a:t>月，新</a:t>
            </a:r>
            <a:r>
              <a:rPr lang="en-US" altLang="zh-CN" sz="2800" b="1" dirty="0">
                <a:latin typeface="华文楷体" pitchFamily="2" charset="-122"/>
                <a:ea typeface="华文楷体" pitchFamily="2" charset="-122"/>
              </a:rPr>
              <a:t>《</a:t>
            </a:r>
            <a:r>
              <a:rPr lang="zh-CN" altLang="en-US" sz="2800" b="1" dirty="0">
                <a:latin typeface="华文楷体" pitchFamily="2" charset="-122"/>
                <a:ea typeface="华文楷体" pitchFamily="2" charset="-122"/>
              </a:rPr>
              <a:t>环境保护法</a:t>
            </a:r>
            <a:r>
              <a:rPr lang="en-US" altLang="zh-CN" sz="2800" b="1" dirty="0">
                <a:latin typeface="华文楷体" pitchFamily="2" charset="-122"/>
                <a:ea typeface="华文楷体" pitchFamily="2" charset="-122"/>
              </a:rPr>
              <a:t>》</a:t>
            </a:r>
            <a:r>
              <a:rPr lang="zh-CN" altLang="en-US" sz="2800" b="1" dirty="0">
                <a:latin typeface="华文楷体" pitchFamily="2" charset="-122"/>
                <a:ea typeface="华文楷体" pitchFamily="2" charset="-122"/>
              </a:rPr>
              <a:t>实施后，</a:t>
            </a:r>
            <a:r>
              <a:rPr lang="zh-CN" altLang="en-US" sz="2800" b="1" dirty="0">
                <a:solidFill>
                  <a:srgbClr val="FF0000"/>
                </a:solidFill>
                <a:latin typeface="华文楷体" pitchFamily="2" charset="-122"/>
                <a:ea typeface="华文楷体" pitchFamily="2" charset="-122"/>
              </a:rPr>
              <a:t>首例由社会组织提起的环境民事公益诉讼</a:t>
            </a:r>
            <a:r>
              <a:rPr lang="zh-CN" altLang="en-US" sz="2800" b="1" dirty="0">
                <a:latin typeface="华文楷体" pitchFamily="2" charset="-122"/>
                <a:ea typeface="华文楷体" pitchFamily="2" charset="-122"/>
              </a:rPr>
              <a:t>日前作出判决。该案由北京市朝阳区自然环境之友环境研究所（下称自然之友）、福建省绿家园环境友好中心（下称福建绿家园）提起诉讼，状告谢知锦等四人未经批准擅自扩大采矿面积，造成林地植被破坏，一同被告的还有福建省南平市国土资源局延平分局、南平市延平区林业局。</a:t>
            </a:r>
          </a:p>
        </p:txBody>
      </p:sp>
    </p:spTree>
    <p:extLst>
      <p:ext uri="{BB962C8B-B14F-4D97-AF65-F5344CB8AC3E}">
        <p14:creationId xmlns:p14="http://schemas.microsoft.com/office/powerpoint/2010/main" val="362627643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40743" y="1096045"/>
            <a:ext cx="9339668" cy="724534"/>
            <a:chOff x="923273" y="4927190"/>
            <a:chExt cx="9339668" cy="724534"/>
          </a:xfrm>
        </p:grpSpPr>
        <p:grpSp>
          <p:nvGrpSpPr>
            <p:cNvPr id="28" name="Group 27"/>
            <p:cNvGrpSpPr/>
            <p:nvPr/>
          </p:nvGrpSpPr>
          <p:grpSpPr>
            <a:xfrm>
              <a:off x="923273" y="4927190"/>
              <a:ext cx="724534" cy="724534"/>
              <a:chOff x="875113" y="4924847"/>
              <a:chExt cx="687003" cy="687003"/>
            </a:xfrm>
          </p:grpSpPr>
          <p:sp>
            <p:nvSpPr>
              <p:cNvPr id="10" name="Rectangle 9"/>
              <p:cNvSpPr/>
              <p:nvPr/>
            </p:nvSpPr>
            <p:spPr>
              <a:xfrm>
                <a:off x="875113" y="4924847"/>
                <a:ext cx="687003" cy="68700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1"/>
              <p:cNvSpPr>
                <a:spLocks noEditPoints="1"/>
              </p:cNvSpPr>
              <p:nvPr/>
            </p:nvSpPr>
            <p:spPr bwMode="auto">
              <a:xfrm>
                <a:off x="1019196" y="5093738"/>
                <a:ext cx="389292" cy="349219"/>
              </a:xfrm>
              <a:custGeom>
                <a:avLst/>
                <a:gdLst>
                  <a:gd name="T0" fmla="*/ 10 w 95"/>
                  <a:gd name="T1" fmla="*/ 0 h 85"/>
                  <a:gd name="T2" fmla="*/ 85 w 95"/>
                  <a:gd name="T3" fmla="*/ 0 h 85"/>
                  <a:gd name="T4" fmla="*/ 95 w 95"/>
                  <a:gd name="T5" fmla="*/ 10 h 85"/>
                  <a:gd name="T6" fmla="*/ 95 w 95"/>
                  <a:gd name="T7" fmla="*/ 76 h 85"/>
                  <a:gd name="T8" fmla="*/ 85 w 95"/>
                  <a:gd name="T9" fmla="*/ 85 h 85"/>
                  <a:gd name="T10" fmla="*/ 10 w 95"/>
                  <a:gd name="T11" fmla="*/ 85 h 85"/>
                  <a:gd name="T12" fmla="*/ 0 w 95"/>
                  <a:gd name="T13" fmla="*/ 76 h 85"/>
                  <a:gd name="T14" fmla="*/ 0 w 95"/>
                  <a:gd name="T15" fmla="*/ 10 h 85"/>
                  <a:gd name="T16" fmla="*/ 10 w 95"/>
                  <a:gd name="T17" fmla="*/ 0 h 85"/>
                  <a:gd name="T18" fmla="*/ 48 w 95"/>
                  <a:gd name="T19" fmla="*/ 38 h 85"/>
                  <a:gd name="T20" fmla="*/ 43 w 95"/>
                  <a:gd name="T21" fmla="*/ 44 h 85"/>
                  <a:gd name="T22" fmla="*/ 48 w 95"/>
                  <a:gd name="T23" fmla="*/ 50 h 85"/>
                  <a:gd name="T24" fmla="*/ 54 w 95"/>
                  <a:gd name="T25" fmla="*/ 44 h 85"/>
                  <a:gd name="T26" fmla="*/ 48 w 95"/>
                  <a:gd name="T27" fmla="*/ 38 h 85"/>
                  <a:gd name="T28" fmla="*/ 42 w 95"/>
                  <a:gd name="T29" fmla="*/ 36 h 85"/>
                  <a:gd name="T30" fmla="*/ 48 w 95"/>
                  <a:gd name="T31" fmla="*/ 34 h 85"/>
                  <a:gd name="T32" fmla="*/ 54 w 95"/>
                  <a:gd name="T33" fmla="*/ 36 h 85"/>
                  <a:gd name="T34" fmla="*/ 57 w 95"/>
                  <a:gd name="T35" fmla="*/ 30 h 85"/>
                  <a:gd name="T36" fmla="*/ 64 w 95"/>
                  <a:gd name="T37" fmla="*/ 19 h 85"/>
                  <a:gd name="T38" fmla="*/ 48 w 95"/>
                  <a:gd name="T39" fmla="*/ 14 h 85"/>
                  <a:gd name="T40" fmla="*/ 33 w 95"/>
                  <a:gd name="T41" fmla="*/ 19 h 85"/>
                  <a:gd name="T42" fmla="*/ 39 w 95"/>
                  <a:gd name="T43" fmla="*/ 30 h 85"/>
                  <a:gd name="T44" fmla="*/ 42 w 95"/>
                  <a:gd name="T45" fmla="*/ 36 h 85"/>
                  <a:gd name="T46" fmla="*/ 58 w 95"/>
                  <a:gd name="T47" fmla="*/ 43 h 85"/>
                  <a:gd name="T48" fmla="*/ 57 w 95"/>
                  <a:gd name="T49" fmla="*/ 49 h 85"/>
                  <a:gd name="T50" fmla="*/ 53 w 95"/>
                  <a:gd name="T51" fmla="*/ 53 h 85"/>
                  <a:gd name="T52" fmla="*/ 56 w 95"/>
                  <a:gd name="T53" fmla="*/ 59 h 85"/>
                  <a:gd name="T54" fmla="*/ 62 w 95"/>
                  <a:gd name="T55" fmla="*/ 70 h 85"/>
                  <a:gd name="T56" fmla="*/ 74 w 95"/>
                  <a:gd name="T57" fmla="*/ 59 h 85"/>
                  <a:gd name="T58" fmla="*/ 78 w 95"/>
                  <a:gd name="T59" fmla="*/ 43 h 85"/>
                  <a:gd name="T60" fmla="*/ 65 w 95"/>
                  <a:gd name="T61" fmla="*/ 43 h 85"/>
                  <a:gd name="T62" fmla="*/ 58 w 95"/>
                  <a:gd name="T63" fmla="*/ 43 h 85"/>
                  <a:gd name="T64" fmla="*/ 44 w 95"/>
                  <a:gd name="T65" fmla="*/ 53 h 85"/>
                  <a:gd name="T66" fmla="*/ 40 w 95"/>
                  <a:gd name="T67" fmla="*/ 49 h 85"/>
                  <a:gd name="T68" fmla="*/ 38 w 95"/>
                  <a:gd name="T69" fmla="*/ 43 h 85"/>
                  <a:gd name="T70" fmla="*/ 31 w 95"/>
                  <a:gd name="T71" fmla="*/ 43 h 85"/>
                  <a:gd name="T72" fmla="*/ 19 w 95"/>
                  <a:gd name="T73" fmla="*/ 43 h 85"/>
                  <a:gd name="T74" fmla="*/ 23 w 95"/>
                  <a:gd name="T75" fmla="*/ 59 h 85"/>
                  <a:gd name="T76" fmla="*/ 34 w 95"/>
                  <a:gd name="T77" fmla="*/ 70 h 85"/>
                  <a:gd name="T78" fmla="*/ 41 w 95"/>
                  <a:gd name="T79" fmla="*/ 59 h 85"/>
                  <a:gd name="T80" fmla="*/ 44 w 95"/>
                  <a:gd name="T81" fmla="*/ 5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85">
                    <a:moveTo>
                      <a:pt x="10" y="0"/>
                    </a:moveTo>
                    <a:cubicBezTo>
                      <a:pt x="85" y="0"/>
                      <a:pt x="85" y="0"/>
                      <a:pt x="85" y="0"/>
                    </a:cubicBezTo>
                    <a:cubicBezTo>
                      <a:pt x="90" y="0"/>
                      <a:pt x="95" y="4"/>
                      <a:pt x="95" y="10"/>
                    </a:cubicBezTo>
                    <a:cubicBezTo>
                      <a:pt x="95" y="76"/>
                      <a:pt x="95" y="76"/>
                      <a:pt x="95" y="76"/>
                    </a:cubicBezTo>
                    <a:cubicBezTo>
                      <a:pt x="95" y="81"/>
                      <a:pt x="90" y="85"/>
                      <a:pt x="85" y="85"/>
                    </a:cubicBezTo>
                    <a:cubicBezTo>
                      <a:pt x="10" y="85"/>
                      <a:pt x="10" y="85"/>
                      <a:pt x="10" y="85"/>
                    </a:cubicBezTo>
                    <a:cubicBezTo>
                      <a:pt x="5" y="85"/>
                      <a:pt x="0" y="81"/>
                      <a:pt x="0" y="76"/>
                    </a:cubicBezTo>
                    <a:cubicBezTo>
                      <a:pt x="0" y="10"/>
                      <a:pt x="0" y="10"/>
                      <a:pt x="0" y="10"/>
                    </a:cubicBezTo>
                    <a:cubicBezTo>
                      <a:pt x="0" y="4"/>
                      <a:pt x="5" y="0"/>
                      <a:pt x="10" y="0"/>
                    </a:cubicBezTo>
                    <a:close/>
                    <a:moveTo>
                      <a:pt x="48" y="38"/>
                    </a:moveTo>
                    <a:cubicBezTo>
                      <a:pt x="45" y="38"/>
                      <a:pt x="43" y="41"/>
                      <a:pt x="43" y="44"/>
                    </a:cubicBezTo>
                    <a:cubicBezTo>
                      <a:pt x="43" y="47"/>
                      <a:pt x="45" y="50"/>
                      <a:pt x="48" y="50"/>
                    </a:cubicBezTo>
                    <a:cubicBezTo>
                      <a:pt x="51" y="50"/>
                      <a:pt x="54" y="47"/>
                      <a:pt x="54" y="44"/>
                    </a:cubicBezTo>
                    <a:cubicBezTo>
                      <a:pt x="54" y="41"/>
                      <a:pt x="51" y="38"/>
                      <a:pt x="48" y="38"/>
                    </a:cubicBezTo>
                    <a:close/>
                    <a:moveTo>
                      <a:pt x="42" y="36"/>
                    </a:moveTo>
                    <a:cubicBezTo>
                      <a:pt x="44" y="35"/>
                      <a:pt x="46" y="34"/>
                      <a:pt x="48" y="34"/>
                    </a:cubicBezTo>
                    <a:cubicBezTo>
                      <a:pt x="50" y="34"/>
                      <a:pt x="52" y="35"/>
                      <a:pt x="54" y="36"/>
                    </a:cubicBezTo>
                    <a:cubicBezTo>
                      <a:pt x="57" y="30"/>
                      <a:pt x="57" y="30"/>
                      <a:pt x="57" y="30"/>
                    </a:cubicBezTo>
                    <a:cubicBezTo>
                      <a:pt x="64" y="19"/>
                      <a:pt x="64" y="19"/>
                      <a:pt x="64" y="19"/>
                    </a:cubicBezTo>
                    <a:cubicBezTo>
                      <a:pt x="59" y="16"/>
                      <a:pt x="54" y="14"/>
                      <a:pt x="48" y="14"/>
                    </a:cubicBezTo>
                    <a:cubicBezTo>
                      <a:pt x="43" y="14"/>
                      <a:pt x="37" y="16"/>
                      <a:pt x="33" y="19"/>
                    </a:cubicBezTo>
                    <a:cubicBezTo>
                      <a:pt x="39" y="30"/>
                      <a:pt x="39" y="30"/>
                      <a:pt x="39" y="30"/>
                    </a:cubicBezTo>
                    <a:cubicBezTo>
                      <a:pt x="42" y="36"/>
                      <a:pt x="42" y="36"/>
                      <a:pt x="42" y="36"/>
                    </a:cubicBezTo>
                    <a:close/>
                    <a:moveTo>
                      <a:pt x="58" y="43"/>
                    </a:moveTo>
                    <a:cubicBezTo>
                      <a:pt x="58" y="45"/>
                      <a:pt x="58" y="47"/>
                      <a:pt x="57" y="49"/>
                    </a:cubicBezTo>
                    <a:cubicBezTo>
                      <a:pt x="56" y="51"/>
                      <a:pt x="54" y="52"/>
                      <a:pt x="53" y="53"/>
                    </a:cubicBezTo>
                    <a:cubicBezTo>
                      <a:pt x="56" y="59"/>
                      <a:pt x="56" y="59"/>
                      <a:pt x="56" y="59"/>
                    </a:cubicBezTo>
                    <a:cubicBezTo>
                      <a:pt x="62" y="70"/>
                      <a:pt x="62" y="70"/>
                      <a:pt x="62" y="70"/>
                    </a:cubicBezTo>
                    <a:cubicBezTo>
                      <a:pt x="67" y="67"/>
                      <a:pt x="71" y="64"/>
                      <a:pt x="74" y="59"/>
                    </a:cubicBezTo>
                    <a:cubicBezTo>
                      <a:pt x="77" y="54"/>
                      <a:pt x="78" y="48"/>
                      <a:pt x="78" y="43"/>
                    </a:cubicBezTo>
                    <a:cubicBezTo>
                      <a:pt x="65" y="43"/>
                      <a:pt x="65" y="43"/>
                      <a:pt x="65" y="43"/>
                    </a:cubicBezTo>
                    <a:cubicBezTo>
                      <a:pt x="58" y="43"/>
                      <a:pt x="58" y="43"/>
                      <a:pt x="58" y="43"/>
                    </a:cubicBezTo>
                    <a:close/>
                    <a:moveTo>
                      <a:pt x="44" y="53"/>
                    </a:moveTo>
                    <a:cubicBezTo>
                      <a:pt x="42" y="52"/>
                      <a:pt x="41" y="51"/>
                      <a:pt x="40" y="49"/>
                    </a:cubicBezTo>
                    <a:cubicBezTo>
                      <a:pt x="39" y="47"/>
                      <a:pt x="38" y="45"/>
                      <a:pt x="38" y="43"/>
                    </a:cubicBezTo>
                    <a:cubicBezTo>
                      <a:pt x="31" y="43"/>
                      <a:pt x="31" y="43"/>
                      <a:pt x="31" y="43"/>
                    </a:cubicBezTo>
                    <a:cubicBezTo>
                      <a:pt x="19" y="43"/>
                      <a:pt x="19" y="43"/>
                      <a:pt x="19" y="43"/>
                    </a:cubicBezTo>
                    <a:cubicBezTo>
                      <a:pt x="19" y="49"/>
                      <a:pt x="20" y="54"/>
                      <a:pt x="23" y="59"/>
                    </a:cubicBezTo>
                    <a:cubicBezTo>
                      <a:pt x="26" y="64"/>
                      <a:pt x="30" y="68"/>
                      <a:pt x="34" y="70"/>
                    </a:cubicBezTo>
                    <a:cubicBezTo>
                      <a:pt x="41" y="59"/>
                      <a:pt x="41" y="59"/>
                      <a:pt x="41" y="59"/>
                    </a:cubicBezTo>
                    <a:lnTo>
                      <a:pt x="44" y="53"/>
                    </a:lnTo>
                    <a:close/>
                  </a:path>
                </a:pathLst>
              </a:custGeom>
              <a:solidFill>
                <a:schemeClr val="bg1"/>
              </a:solidFill>
              <a:ln>
                <a:noFill/>
              </a:ln>
            </p:spPr>
            <p:txBody>
              <a:bodyPr vert="horz" wrap="square" lIns="96435" tIns="48218" rIns="96435" bIns="48218"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898">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6" name="TextBox 25"/>
            <p:cNvSpPr txBox="1"/>
            <p:nvPr/>
          </p:nvSpPr>
          <p:spPr>
            <a:xfrm>
              <a:off x="1827940" y="5108418"/>
              <a:ext cx="8435001" cy="492443"/>
            </a:xfrm>
            <a:prstGeom prst="rect">
              <a:avLst/>
            </a:prstGeom>
            <a:noFill/>
          </p:spPr>
          <p:txBody>
            <a:bodyPr wrap="none" lIns="0" tIns="0" rIns="0" bIns="0" rtlCol="0">
              <a:spAutoFit/>
            </a:bodyPr>
            <a:lstStyle/>
            <a:p>
              <a:r>
                <a:rPr lang="zh-CN" altLang="en-US" sz="3200" b="1" dirty="0">
                  <a:latin typeface="Arial" panose="020B0604020202020204" pitchFamily="34" charset="0"/>
                  <a:ea typeface="微软雅黑" panose="020B0503020204020204" pitchFamily="34" charset="-122"/>
                  <a:sym typeface="Arial" panose="020B0604020202020204" pitchFamily="34" charset="0"/>
                </a:rPr>
                <a:t>案例</a:t>
              </a:r>
              <a:r>
                <a:rPr lang="en-US" altLang="zh-CN" sz="3200" b="1" dirty="0">
                  <a:latin typeface="Arial" panose="020B0604020202020204" pitchFamily="34" charset="0"/>
                  <a:ea typeface="微软雅黑" panose="020B0503020204020204" pitchFamily="34" charset="-122"/>
                  <a:sym typeface="Arial" panose="020B0604020202020204" pitchFamily="34" charset="0"/>
                </a:rPr>
                <a:t>1</a:t>
              </a:r>
              <a:r>
                <a:rPr lang="zh-CN" altLang="en-US" sz="3200" b="1" dirty="0">
                  <a:latin typeface="Arial" panose="020B0604020202020204" pitchFamily="34" charset="0"/>
                  <a:ea typeface="微软雅黑" panose="020B0503020204020204" pitchFamily="34" charset="-122"/>
                  <a:sym typeface="Arial" panose="020B0604020202020204" pitchFamily="34" charset="0"/>
                </a:rPr>
                <a:t>：防止国家立法部门化、部门利益法制化</a:t>
              </a:r>
            </a:p>
          </p:txBody>
        </p:sp>
      </p:grpSp>
      <p:sp>
        <p:nvSpPr>
          <p:cNvPr id="31" name="TextBox 8"/>
          <p:cNvSpPr txBox="1"/>
          <p:nvPr/>
        </p:nvSpPr>
        <p:spPr>
          <a:xfrm>
            <a:off x="4264706" y="163736"/>
            <a:ext cx="3949155" cy="615553"/>
          </a:xfrm>
          <a:prstGeom prst="rect">
            <a:avLst/>
          </a:prstGeom>
          <a:noFill/>
        </p:spPr>
        <p:txBody>
          <a:bodyPr wrap="square" lIns="0" tIns="0" rIns="0" bIns="0" rtlCol="0" anchor="ctr">
            <a:spAutoFit/>
          </a:bodyPr>
          <a:lstStyle/>
          <a:p>
            <a:pPr algn="ctr"/>
            <a:r>
              <a:rPr lang="zh-CN" altLang="en-US" sz="4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（一）科学立法</a:t>
            </a:r>
          </a:p>
        </p:txBody>
      </p:sp>
      <p:grpSp>
        <p:nvGrpSpPr>
          <p:cNvPr id="33" name="组合 32"/>
          <p:cNvGrpSpPr/>
          <p:nvPr/>
        </p:nvGrpSpPr>
        <p:grpSpPr>
          <a:xfrm>
            <a:off x="539014" y="726011"/>
            <a:ext cx="11780723" cy="0"/>
            <a:chOff x="503625" y="726011"/>
            <a:chExt cx="11780723" cy="0"/>
          </a:xfrm>
        </p:grpSpPr>
        <p:cxnSp>
          <p:nvCxnSpPr>
            <p:cNvPr id="35" name="直接连接符 34"/>
            <p:cNvCxnSpPr/>
            <p:nvPr/>
          </p:nvCxnSpPr>
          <p:spPr>
            <a:xfrm>
              <a:off x="50362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833317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738258" y="1960141"/>
            <a:ext cx="11253263" cy="5435334"/>
          </a:xfrm>
          <a:prstGeom prst="rect">
            <a:avLst/>
          </a:prstGeom>
        </p:spPr>
        <p:txBody>
          <a:bodyPr wrap="square">
            <a:spAutoFit/>
          </a:bodyPr>
          <a:lstStyle/>
          <a:p>
            <a:pPr indent="722313" algn="just">
              <a:lnSpc>
                <a:spcPct val="150000"/>
              </a:lnSpc>
              <a:spcBef>
                <a:spcPct val="20000"/>
              </a:spcBef>
              <a:buClr>
                <a:schemeClr val="hlink"/>
              </a:buClr>
              <a:defRPr/>
            </a:pPr>
            <a:r>
              <a:rPr lang="en-US" altLang="zh-CN" sz="2800" b="1" dirty="0">
                <a:latin typeface="华文楷体" pitchFamily="2" charset="-122"/>
                <a:ea typeface="华文楷体" pitchFamily="2" charset="-122"/>
              </a:rPr>
              <a:t>2009</a:t>
            </a:r>
            <a:r>
              <a:rPr lang="zh-CN" altLang="en-US" sz="2800" b="1" dirty="0">
                <a:latin typeface="华文楷体" pitchFamily="2" charset="-122"/>
                <a:ea typeface="华文楷体" pitchFamily="2" charset="-122"/>
              </a:rPr>
              <a:t>年底，</a:t>
            </a:r>
            <a:r>
              <a:rPr lang="en-US" altLang="zh-CN" sz="2800" b="1" dirty="0">
                <a:latin typeface="华文楷体" pitchFamily="2" charset="-122"/>
                <a:ea typeface="华文楷体" pitchFamily="2" charset="-122"/>
              </a:rPr>
              <a:t>《</a:t>
            </a:r>
            <a:r>
              <a:rPr lang="zh-CN" altLang="en-US" sz="2800" b="1" dirty="0">
                <a:latin typeface="华文楷体" pitchFamily="2" charset="-122"/>
                <a:ea typeface="华文楷体" pitchFamily="2" charset="-122"/>
              </a:rPr>
              <a:t>人民日报</a:t>
            </a:r>
            <a:r>
              <a:rPr lang="en-US" altLang="zh-CN" sz="2800" b="1" dirty="0">
                <a:latin typeface="华文楷体" pitchFamily="2" charset="-122"/>
                <a:ea typeface="华文楷体" pitchFamily="2" charset="-122"/>
              </a:rPr>
              <a:t>》</a:t>
            </a:r>
            <a:r>
              <a:rPr lang="zh-CN" altLang="en-US" sz="2800" b="1" dirty="0">
                <a:latin typeface="华文楷体" pitchFamily="2" charset="-122"/>
                <a:ea typeface="华文楷体" pitchFamily="2" charset="-122"/>
              </a:rPr>
              <a:t>的一篇报道指出：“</a:t>
            </a:r>
            <a:r>
              <a:rPr lang="zh-CN" altLang="en-US" sz="2800" b="1" dirty="0">
                <a:solidFill>
                  <a:srgbClr val="FF0000"/>
                </a:solidFill>
                <a:latin typeface="华文楷体" pitchFamily="2" charset="-122"/>
                <a:ea typeface="华文楷体" pitchFamily="2" charset="-122"/>
              </a:rPr>
              <a:t>目前我国</a:t>
            </a:r>
            <a:r>
              <a:rPr lang="en-US" altLang="zh-CN" sz="2800" b="1" dirty="0">
                <a:solidFill>
                  <a:srgbClr val="FF0000"/>
                </a:solidFill>
                <a:latin typeface="华文楷体" pitchFamily="2" charset="-122"/>
                <a:ea typeface="华文楷体" pitchFamily="2" charset="-122"/>
              </a:rPr>
              <a:t>80%</a:t>
            </a:r>
            <a:r>
              <a:rPr lang="zh-CN" altLang="en-US" sz="2800" b="1" dirty="0">
                <a:solidFill>
                  <a:srgbClr val="FF0000"/>
                </a:solidFill>
                <a:latin typeface="华文楷体" pitchFamily="2" charset="-122"/>
                <a:ea typeface="华文楷体" pitchFamily="2" charset="-122"/>
              </a:rPr>
              <a:t>的地方法规草案由立法机关委托政府职能部门起草。由此引起的部门利益法制化现象屡屡显现，令人堪忧。</a:t>
            </a:r>
            <a:r>
              <a:rPr lang="zh-CN" altLang="en-US" sz="2800" b="1" dirty="0">
                <a:latin typeface="华文楷体" pitchFamily="2" charset="-122"/>
                <a:ea typeface="华文楷体" pitchFamily="2" charset="-122"/>
              </a:rPr>
              <a:t>”</a:t>
            </a:r>
            <a:endParaRPr lang="en-US" altLang="zh-CN" sz="2800" b="1" dirty="0">
              <a:latin typeface="华文楷体" pitchFamily="2" charset="-122"/>
              <a:ea typeface="华文楷体" pitchFamily="2" charset="-122"/>
            </a:endParaRPr>
          </a:p>
          <a:p>
            <a:pPr indent="722313" algn="just">
              <a:lnSpc>
                <a:spcPct val="150000"/>
              </a:lnSpc>
              <a:spcBef>
                <a:spcPct val="20000"/>
              </a:spcBef>
              <a:buClr>
                <a:schemeClr val="hlink"/>
              </a:buClr>
              <a:defRPr/>
            </a:pPr>
            <a:r>
              <a:rPr lang="en-US" altLang="zh-CN" sz="2800" b="1" dirty="0">
                <a:latin typeface="华文楷体" pitchFamily="2" charset="-122"/>
                <a:ea typeface="华文楷体" pitchFamily="2" charset="-122"/>
              </a:rPr>
              <a:t>2010</a:t>
            </a:r>
            <a:r>
              <a:rPr lang="zh-CN" altLang="en-US" sz="2800" b="1" dirty="0">
                <a:latin typeface="华文楷体" pitchFamily="2" charset="-122"/>
                <a:ea typeface="华文楷体" pitchFamily="2" charset="-122"/>
              </a:rPr>
              <a:t>年，原铁道部修订</a:t>
            </a:r>
            <a:r>
              <a:rPr lang="en-US" altLang="zh-CN" sz="2800" b="1" dirty="0">
                <a:latin typeface="华文楷体" pitchFamily="2" charset="-122"/>
                <a:ea typeface="华文楷体" pitchFamily="2" charset="-122"/>
              </a:rPr>
              <a:t>《</a:t>
            </a:r>
            <a:r>
              <a:rPr lang="zh-CN" altLang="en-US" sz="2800" b="1" dirty="0">
                <a:latin typeface="华文楷体" pitchFamily="2" charset="-122"/>
                <a:ea typeface="华文楷体" pitchFamily="2" charset="-122"/>
              </a:rPr>
              <a:t>铁路旅客运输规程</a:t>
            </a:r>
            <a:r>
              <a:rPr lang="en-US" altLang="zh-CN" sz="2800" b="1" dirty="0">
                <a:latin typeface="华文楷体" pitchFamily="2" charset="-122"/>
                <a:ea typeface="华文楷体" pitchFamily="2" charset="-122"/>
              </a:rPr>
              <a:t>》</a:t>
            </a:r>
            <a:r>
              <a:rPr lang="zh-CN" altLang="en-US" sz="2800" b="1" dirty="0">
                <a:latin typeface="华文楷体" pitchFamily="2" charset="-122"/>
                <a:ea typeface="华文楷体" pitchFamily="2" charset="-122"/>
              </a:rPr>
              <a:t>，规定“普通列车乘客迟到车票作废”，引起社会广泛质疑。</a:t>
            </a:r>
            <a:endParaRPr lang="en-US" altLang="zh-CN" sz="2800" b="1" dirty="0">
              <a:latin typeface="华文楷体" pitchFamily="2" charset="-122"/>
              <a:ea typeface="华文楷体" pitchFamily="2" charset="-122"/>
            </a:endParaRPr>
          </a:p>
          <a:p>
            <a:pPr indent="722313" algn="just">
              <a:lnSpc>
                <a:spcPct val="150000"/>
              </a:lnSpc>
              <a:spcBef>
                <a:spcPct val="20000"/>
              </a:spcBef>
              <a:buClr>
                <a:schemeClr val="hlink"/>
              </a:buClr>
              <a:defRPr/>
            </a:pPr>
            <a:r>
              <a:rPr lang="zh-CN" altLang="en-US" sz="2800" b="1" dirty="0">
                <a:latin typeface="华文楷体" pitchFamily="2" charset="-122"/>
                <a:ea typeface="华文楷体" pitchFamily="2" charset="-122"/>
              </a:rPr>
              <a:t>广东省规定，从</a:t>
            </a:r>
            <a:r>
              <a:rPr lang="en-US" altLang="zh-CN" sz="2800" b="1" dirty="0">
                <a:latin typeface="华文楷体" pitchFamily="2" charset="-122"/>
                <a:ea typeface="华文楷体" pitchFamily="2" charset="-122"/>
              </a:rPr>
              <a:t>2014</a:t>
            </a:r>
            <a:r>
              <a:rPr lang="zh-CN" altLang="en-US" sz="2800" b="1" dirty="0">
                <a:latin typeface="华文楷体" pitchFamily="2" charset="-122"/>
                <a:ea typeface="华文楷体" pitchFamily="2" charset="-122"/>
              </a:rPr>
              <a:t>年</a:t>
            </a:r>
            <a:r>
              <a:rPr lang="en-US" altLang="zh-CN" sz="2800" b="1" dirty="0">
                <a:latin typeface="华文楷体" pitchFamily="2" charset="-122"/>
                <a:ea typeface="华文楷体" pitchFamily="2" charset="-122"/>
              </a:rPr>
              <a:t>7</a:t>
            </a:r>
            <a:r>
              <a:rPr lang="zh-CN" altLang="en-US" sz="2800" b="1" dirty="0">
                <a:latin typeface="华文楷体" pitchFamily="2" charset="-122"/>
                <a:ea typeface="华文楷体" pitchFamily="2" charset="-122"/>
              </a:rPr>
              <a:t>月</a:t>
            </a:r>
            <a:r>
              <a:rPr lang="en-US" altLang="zh-CN" sz="2800" b="1" dirty="0">
                <a:latin typeface="华文楷体" pitchFamily="2" charset="-122"/>
                <a:ea typeface="华文楷体" pitchFamily="2" charset="-122"/>
              </a:rPr>
              <a:t>1</a:t>
            </a:r>
            <a:r>
              <a:rPr lang="zh-CN" altLang="en-US" sz="2800" b="1" dirty="0">
                <a:latin typeface="华文楷体" pitchFamily="2" charset="-122"/>
                <a:ea typeface="华文楷体" pitchFamily="2" charset="-122"/>
              </a:rPr>
              <a:t>日起，立法目的不明确，或者明显存在“部门利益”的法规规章将不予立项；山东省则从</a:t>
            </a:r>
            <a:r>
              <a:rPr lang="en-US" altLang="zh-CN" sz="2800" b="1" dirty="0">
                <a:latin typeface="华文楷体" pitchFamily="2" charset="-122"/>
                <a:ea typeface="华文楷体" pitchFamily="2" charset="-122"/>
              </a:rPr>
              <a:t>2014</a:t>
            </a:r>
            <a:r>
              <a:rPr lang="zh-CN" altLang="en-US" sz="2800" b="1" dirty="0">
                <a:latin typeface="华文楷体" pitchFamily="2" charset="-122"/>
                <a:ea typeface="华文楷体" pitchFamily="2" charset="-122"/>
              </a:rPr>
              <a:t>年开始探索委托第三方立法工作，将立法项目委托地市或社会组织起草。</a:t>
            </a:r>
          </a:p>
        </p:txBody>
      </p:sp>
    </p:spTree>
    <p:extLst>
      <p:ext uri="{BB962C8B-B14F-4D97-AF65-F5344CB8AC3E}">
        <p14:creationId xmlns:p14="http://schemas.microsoft.com/office/powerpoint/2010/main" val="313376081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imgsa.baidu.com/timg?image&amp;quality=80&amp;size=b9999_10000&amp;sec=1591765412048&amp;di=59c8cffbac4f1bb891b682038d9e8d9e&amp;imgtype=0&amp;src=http%3A%2F%2Fupload.kekenet.com%2F2020%2F0601%2F9818159100898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9175" y="1168053"/>
            <a:ext cx="4016080" cy="5801005"/>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p:cNvGrpSpPr/>
          <p:nvPr/>
        </p:nvGrpSpPr>
        <p:grpSpPr>
          <a:xfrm>
            <a:off x="688707" y="303957"/>
            <a:ext cx="5235981" cy="724534"/>
            <a:chOff x="923273" y="4927190"/>
            <a:chExt cx="5235981" cy="724534"/>
          </a:xfrm>
        </p:grpSpPr>
        <p:grpSp>
          <p:nvGrpSpPr>
            <p:cNvPr id="7" name="Group 27"/>
            <p:cNvGrpSpPr/>
            <p:nvPr/>
          </p:nvGrpSpPr>
          <p:grpSpPr>
            <a:xfrm>
              <a:off x="923273" y="4927190"/>
              <a:ext cx="724534" cy="724534"/>
              <a:chOff x="875113" y="4924847"/>
              <a:chExt cx="687003" cy="687003"/>
            </a:xfrm>
          </p:grpSpPr>
          <p:sp>
            <p:nvSpPr>
              <p:cNvPr id="9" name="Rectangle 9"/>
              <p:cNvSpPr/>
              <p:nvPr/>
            </p:nvSpPr>
            <p:spPr>
              <a:xfrm>
                <a:off x="875113" y="4924847"/>
                <a:ext cx="687003" cy="68700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Freeform 11"/>
              <p:cNvSpPr>
                <a:spLocks noEditPoints="1"/>
              </p:cNvSpPr>
              <p:nvPr/>
            </p:nvSpPr>
            <p:spPr bwMode="auto">
              <a:xfrm>
                <a:off x="1019196" y="5093738"/>
                <a:ext cx="389292" cy="349219"/>
              </a:xfrm>
              <a:custGeom>
                <a:avLst/>
                <a:gdLst>
                  <a:gd name="T0" fmla="*/ 10 w 95"/>
                  <a:gd name="T1" fmla="*/ 0 h 85"/>
                  <a:gd name="T2" fmla="*/ 85 w 95"/>
                  <a:gd name="T3" fmla="*/ 0 h 85"/>
                  <a:gd name="T4" fmla="*/ 95 w 95"/>
                  <a:gd name="T5" fmla="*/ 10 h 85"/>
                  <a:gd name="T6" fmla="*/ 95 w 95"/>
                  <a:gd name="T7" fmla="*/ 76 h 85"/>
                  <a:gd name="T8" fmla="*/ 85 w 95"/>
                  <a:gd name="T9" fmla="*/ 85 h 85"/>
                  <a:gd name="T10" fmla="*/ 10 w 95"/>
                  <a:gd name="T11" fmla="*/ 85 h 85"/>
                  <a:gd name="T12" fmla="*/ 0 w 95"/>
                  <a:gd name="T13" fmla="*/ 76 h 85"/>
                  <a:gd name="T14" fmla="*/ 0 w 95"/>
                  <a:gd name="T15" fmla="*/ 10 h 85"/>
                  <a:gd name="T16" fmla="*/ 10 w 95"/>
                  <a:gd name="T17" fmla="*/ 0 h 85"/>
                  <a:gd name="T18" fmla="*/ 48 w 95"/>
                  <a:gd name="T19" fmla="*/ 38 h 85"/>
                  <a:gd name="T20" fmla="*/ 43 w 95"/>
                  <a:gd name="T21" fmla="*/ 44 h 85"/>
                  <a:gd name="T22" fmla="*/ 48 w 95"/>
                  <a:gd name="T23" fmla="*/ 50 h 85"/>
                  <a:gd name="T24" fmla="*/ 54 w 95"/>
                  <a:gd name="T25" fmla="*/ 44 h 85"/>
                  <a:gd name="T26" fmla="*/ 48 w 95"/>
                  <a:gd name="T27" fmla="*/ 38 h 85"/>
                  <a:gd name="T28" fmla="*/ 42 w 95"/>
                  <a:gd name="T29" fmla="*/ 36 h 85"/>
                  <a:gd name="T30" fmla="*/ 48 w 95"/>
                  <a:gd name="T31" fmla="*/ 34 h 85"/>
                  <a:gd name="T32" fmla="*/ 54 w 95"/>
                  <a:gd name="T33" fmla="*/ 36 h 85"/>
                  <a:gd name="T34" fmla="*/ 57 w 95"/>
                  <a:gd name="T35" fmla="*/ 30 h 85"/>
                  <a:gd name="T36" fmla="*/ 64 w 95"/>
                  <a:gd name="T37" fmla="*/ 19 h 85"/>
                  <a:gd name="T38" fmla="*/ 48 w 95"/>
                  <a:gd name="T39" fmla="*/ 14 h 85"/>
                  <a:gd name="T40" fmla="*/ 33 w 95"/>
                  <a:gd name="T41" fmla="*/ 19 h 85"/>
                  <a:gd name="T42" fmla="*/ 39 w 95"/>
                  <a:gd name="T43" fmla="*/ 30 h 85"/>
                  <a:gd name="T44" fmla="*/ 42 w 95"/>
                  <a:gd name="T45" fmla="*/ 36 h 85"/>
                  <a:gd name="T46" fmla="*/ 58 w 95"/>
                  <a:gd name="T47" fmla="*/ 43 h 85"/>
                  <a:gd name="T48" fmla="*/ 57 w 95"/>
                  <a:gd name="T49" fmla="*/ 49 h 85"/>
                  <a:gd name="T50" fmla="*/ 53 w 95"/>
                  <a:gd name="T51" fmla="*/ 53 h 85"/>
                  <a:gd name="T52" fmla="*/ 56 w 95"/>
                  <a:gd name="T53" fmla="*/ 59 h 85"/>
                  <a:gd name="T54" fmla="*/ 62 w 95"/>
                  <a:gd name="T55" fmla="*/ 70 h 85"/>
                  <a:gd name="T56" fmla="*/ 74 w 95"/>
                  <a:gd name="T57" fmla="*/ 59 h 85"/>
                  <a:gd name="T58" fmla="*/ 78 w 95"/>
                  <a:gd name="T59" fmla="*/ 43 h 85"/>
                  <a:gd name="T60" fmla="*/ 65 w 95"/>
                  <a:gd name="T61" fmla="*/ 43 h 85"/>
                  <a:gd name="T62" fmla="*/ 58 w 95"/>
                  <a:gd name="T63" fmla="*/ 43 h 85"/>
                  <a:gd name="T64" fmla="*/ 44 w 95"/>
                  <a:gd name="T65" fmla="*/ 53 h 85"/>
                  <a:gd name="T66" fmla="*/ 40 w 95"/>
                  <a:gd name="T67" fmla="*/ 49 h 85"/>
                  <a:gd name="T68" fmla="*/ 38 w 95"/>
                  <a:gd name="T69" fmla="*/ 43 h 85"/>
                  <a:gd name="T70" fmla="*/ 31 w 95"/>
                  <a:gd name="T71" fmla="*/ 43 h 85"/>
                  <a:gd name="T72" fmla="*/ 19 w 95"/>
                  <a:gd name="T73" fmla="*/ 43 h 85"/>
                  <a:gd name="T74" fmla="*/ 23 w 95"/>
                  <a:gd name="T75" fmla="*/ 59 h 85"/>
                  <a:gd name="T76" fmla="*/ 34 w 95"/>
                  <a:gd name="T77" fmla="*/ 70 h 85"/>
                  <a:gd name="T78" fmla="*/ 41 w 95"/>
                  <a:gd name="T79" fmla="*/ 59 h 85"/>
                  <a:gd name="T80" fmla="*/ 44 w 95"/>
                  <a:gd name="T81" fmla="*/ 5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85">
                    <a:moveTo>
                      <a:pt x="10" y="0"/>
                    </a:moveTo>
                    <a:cubicBezTo>
                      <a:pt x="85" y="0"/>
                      <a:pt x="85" y="0"/>
                      <a:pt x="85" y="0"/>
                    </a:cubicBezTo>
                    <a:cubicBezTo>
                      <a:pt x="90" y="0"/>
                      <a:pt x="95" y="4"/>
                      <a:pt x="95" y="10"/>
                    </a:cubicBezTo>
                    <a:cubicBezTo>
                      <a:pt x="95" y="76"/>
                      <a:pt x="95" y="76"/>
                      <a:pt x="95" y="76"/>
                    </a:cubicBezTo>
                    <a:cubicBezTo>
                      <a:pt x="95" y="81"/>
                      <a:pt x="90" y="85"/>
                      <a:pt x="85" y="85"/>
                    </a:cubicBezTo>
                    <a:cubicBezTo>
                      <a:pt x="10" y="85"/>
                      <a:pt x="10" y="85"/>
                      <a:pt x="10" y="85"/>
                    </a:cubicBezTo>
                    <a:cubicBezTo>
                      <a:pt x="5" y="85"/>
                      <a:pt x="0" y="81"/>
                      <a:pt x="0" y="76"/>
                    </a:cubicBezTo>
                    <a:cubicBezTo>
                      <a:pt x="0" y="10"/>
                      <a:pt x="0" y="10"/>
                      <a:pt x="0" y="10"/>
                    </a:cubicBezTo>
                    <a:cubicBezTo>
                      <a:pt x="0" y="4"/>
                      <a:pt x="5" y="0"/>
                      <a:pt x="10" y="0"/>
                    </a:cubicBezTo>
                    <a:close/>
                    <a:moveTo>
                      <a:pt x="48" y="38"/>
                    </a:moveTo>
                    <a:cubicBezTo>
                      <a:pt x="45" y="38"/>
                      <a:pt x="43" y="41"/>
                      <a:pt x="43" y="44"/>
                    </a:cubicBezTo>
                    <a:cubicBezTo>
                      <a:pt x="43" y="47"/>
                      <a:pt x="45" y="50"/>
                      <a:pt x="48" y="50"/>
                    </a:cubicBezTo>
                    <a:cubicBezTo>
                      <a:pt x="51" y="50"/>
                      <a:pt x="54" y="47"/>
                      <a:pt x="54" y="44"/>
                    </a:cubicBezTo>
                    <a:cubicBezTo>
                      <a:pt x="54" y="41"/>
                      <a:pt x="51" y="38"/>
                      <a:pt x="48" y="38"/>
                    </a:cubicBezTo>
                    <a:close/>
                    <a:moveTo>
                      <a:pt x="42" y="36"/>
                    </a:moveTo>
                    <a:cubicBezTo>
                      <a:pt x="44" y="35"/>
                      <a:pt x="46" y="34"/>
                      <a:pt x="48" y="34"/>
                    </a:cubicBezTo>
                    <a:cubicBezTo>
                      <a:pt x="50" y="34"/>
                      <a:pt x="52" y="35"/>
                      <a:pt x="54" y="36"/>
                    </a:cubicBezTo>
                    <a:cubicBezTo>
                      <a:pt x="57" y="30"/>
                      <a:pt x="57" y="30"/>
                      <a:pt x="57" y="30"/>
                    </a:cubicBezTo>
                    <a:cubicBezTo>
                      <a:pt x="64" y="19"/>
                      <a:pt x="64" y="19"/>
                      <a:pt x="64" y="19"/>
                    </a:cubicBezTo>
                    <a:cubicBezTo>
                      <a:pt x="59" y="16"/>
                      <a:pt x="54" y="14"/>
                      <a:pt x="48" y="14"/>
                    </a:cubicBezTo>
                    <a:cubicBezTo>
                      <a:pt x="43" y="14"/>
                      <a:pt x="37" y="16"/>
                      <a:pt x="33" y="19"/>
                    </a:cubicBezTo>
                    <a:cubicBezTo>
                      <a:pt x="39" y="30"/>
                      <a:pt x="39" y="30"/>
                      <a:pt x="39" y="30"/>
                    </a:cubicBezTo>
                    <a:cubicBezTo>
                      <a:pt x="42" y="36"/>
                      <a:pt x="42" y="36"/>
                      <a:pt x="42" y="36"/>
                    </a:cubicBezTo>
                    <a:close/>
                    <a:moveTo>
                      <a:pt x="58" y="43"/>
                    </a:moveTo>
                    <a:cubicBezTo>
                      <a:pt x="58" y="45"/>
                      <a:pt x="58" y="47"/>
                      <a:pt x="57" y="49"/>
                    </a:cubicBezTo>
                    <a:cubicBezTo>
                      <a:pt x="56" y="51"/>
                      <a:pt x="54" y="52"/>
                      <a:pt x="53" y="53"/>
                    </a:cubicBezTo>
                    <a:cubicBezTo>
                      <a:pt x="56" y="59"/>
                      <a:pt x="56" y="59"/>
                      <a:pt x="56" y="59"/>
                    </a:cubicBezTo>
                    <a:cubicBezTo>
                      <a:pt x="62" y="70"/>
                      <a:pt x="62" y="70"/>
                      <a:pt x="62" y="70"/>
                    </a:cubicBezTo>
                    <a:cubicBezTo>
                      <a:pt x="67" y="67"/>
                      <a:pt x="71" y="64"/>
                      <a:pt x="74" y="59"/>
                    </a:cubicBezTo>
                    <a:cubicBezTo>
                      <a:pt x="77" y="54"/>
                      <a:pt x="78" y="48"/>
                      <a:pt x="78" y="43"/>
                    </a:cubicBezTo>
                    <a:cubicBezTo>
                      <a:pt x="65" y="43"/>
                      <a:pt x="65" y="43"/>
                      <a:pt x="65" y="43"/>
                    </a:cubicBezTo>
                    <a:cubicBezTo>
                      <a:pt x="58" y="43"/>
                      <a:pt x="58" y="43"/>
                      <a:pt x="58" y="43"/>
                    </a:cubicBezTo>
                    <a:close/>
                    <a:moveTo>
                      <a:pt x="44" y="53"/>
                    </a:moveTo>
                    <a:cubicBezTo>
                      <a:pt x="42" y="52"/>
                      <a:pt x="41" y="51"/>
                      <a:pt x="40" y="49"/>
                    </a:cubicBezTo>
                    <a:cubicBezTo>
                      <a:pt x="39" y="47"/>
                      <a:pt x="38" y="45"/>
                      <a:pt x="38" y="43"/>
                    </a:cubicBezTo>
                    <a:cubicBezTo>
                      <a:pt x="31" y="43"/>
                      <a:pt x="31" y="43"/>
                      <a:pt x="31" y="43"/>
                    </a:cubicBezTo>
                    <a:cubicBezTo>
                      <a:pt x="19" y="43"/>
                      <a:pt x="19" y="43"/>
                      <a:pt x="19" y="43"/>
                    </a:cubicBezTo>
                    <a:cubicBezTo>
                      <a:pt x="19" y="49"/>
                      <a:pt x="20" y="54"/>
                      <a:pt x="23" y="59"/>
                    </a:cubicBezTo>
                    <a:cubicBezTo>
                      <a:pt x="26" y="64"/>
                      <a:pt x="30" y="68"/>
                      <a:pt x="34" y="70"/>
                    </a:cubicBezTo>
                    <a:cubicBezTo>
                      <a:pt x="41" y="59"/>
                      <a:pt x="41" y="59"/>
                      <a:pt x="41" y="59"/>
                    </a:cubicBezTo>
                    <a:lnTo>
                      <a:pt x="44" y="53"/>
                    </a:lnTo>
                    <a:close/>
                  </a:path>
                </a:pathLst>
              </a:custGeom>
              <a:solidFill>
                <a:schemeClr val="bg1"/>
              </a:solidFill>
              <a:ln>
                <a:noFill/>
              </a:ln>
            </p:spPr>
            <p:txBody>
              <a:bodyPr vert="horz" wrap="square" lIns="96435" tIns="48218" rIns="96435" bIns="48218"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898">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 name="TextBox 7"/>
            <p:cNvSpPr txBox="1"/>
            <p:nvPr/>
          </p:nvSpPr>
          <p:spPr>
            <a:xfrm>
              <a:off x="1827940" y="5108418"/>
              <a:ext cx="4331314" cy="492443"/>
            </a:xfrm>
            <a:prstGeom prst="rect">
              <a:avLst/>
            </a:prstGeom>
            <a:noFill/>
          </p:spPr>
          <p:txBody>
            <a:bodyPr wrap="none" lIns="0" tIns="0" rIns="0" bIns="0" rtlCol="0">
              <a:spAutoFit/>
            </a:bodyPr>
            <a:lstStyle/>
            <a:p>
              <a:r>
                <a:rPr lang="zh-CN" altLang="en-US" sz="3200" b="1" dirty="0">
                  <a:latin typeface="Arial" panose="020B0604020202020204" pitchFamily="34" charset="0"/>
                  <a:ea typeface="微软雅黑" panose="020B0503020204020204" pitchFamily="34" charset="-122"/>
                  <a:sym typeface="Arial" panose="020B0604020202020204" pitchFamily="34" charset="0"/>
                </a:rPr>
                <a:t>案例</a:t>
              </a:r>
              <a:r>
                <a:rPr lang="en-US" altLang="zh-CN" sz="3200" b="1" dirty="0">
                  <a:latin typeface="Arial" panose="020B0604020202020204" pitchFamily="34" charset="0"/>
                  <a:ea typeface="微软雅黑" panose="020B0503020204020204" pitchFamily="34" charset="-122"/>
                  <a:sym typeface="Arial" panose="020B0604020202020204" pitchFamily="34" charset="0"/>
                </a:rPr>
                <a:t>2</a:t>
              </a:r>
              <a:r>
                <a:rPr lang="zh-CN" altLang="en-US" sz="3200" b="1" dirty="0">
                  <a:latin typeface="Arial" panose="020B0604020202020204" pitchFamily="34" charset="0"/>
                  <a:ea typeface="微软雅黑" panose="020B0503020204020204" pitchFamily="34" charset="-122"/>
                  <a:sym typeface="Arial" panose="020B0604020202020204" pitchFamily="34" charset="0"/>
                </a:rPr>
                <a:t>：民法典的“变”</a:t>
              </a:r>
            </a:p>
          </p:txBody>
        </p:sp>
      </p:grpSp>
    </p:spTree>
    <p:extLst>
      <p:ext uri="{BB962C8B-B14F-4D97-AF65-F5344CB8AC3E}">
        <p14:creationId xmlns:p14="http://schemas.microsoft.com/office/powerpoint/2010/main" val="39908524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p:cNvSpPr/>
          <p:nvPr/>
        </p:nvSpPr>
        <p:spPr>
          <a:xfrm>
            <a:off x="0" y="196085"/>
            <a:ext cx="1099423" cy="623615"/>
          </a:xfrm>
          <a:custGeom>
            <a:avLst/>
            <a:gdLst>
              <a:gd name="connsiteX0" fmla="*/ 1003579 w 1042416"/>
              <a:gd name="connsiteY0" fmla="*/ 0 h 591312"/>
              <a:gd name="connsiteX1" fmla="*/ 0 w 1042416"/>
              <a:gd name="connsiteY1" fmla="*/ 0 h 591312"/>
              <a:gd name="connsiteX2" fmla="*/ 0 w 1042416"/>
              <a:gd name="connsiteY2" fmla="*/ 591312 h 591312"/>
              <a:gd name="connsiteX3" fmla="*/ 1003579 w 1042416"/>
              <a:gd name="connsiteY3" fmla="*/ 591312 h 591312"/>
              <a:gd name="connsiteX4" fmla="*/ 1042416 w 1042416"/>
              <a:gd name="connsiteY4" fmla="*/ 558545 h 591312"/>
              <a:gd name="connsiteX5" fmla="*/ 1042416 w 1042416"/>
              <a:gd name="connsiteY5" fmla="*/ 32765 h 591312"/>
              <a:gd name="connsiteX6" fmla="*/ 1003579 w 1042416"/>
              <a:gd name="connsiteY6" fmla="*/ 0 h 591312"/>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Lst>
            <a:rect l="l" t="t" r="r" b="b"/>
            <a:pathLst>
              <a:path w="1042416" h="591312">
                <a:moveTo>
                  <a:pt x="1003579" y="0"/>
                </a:moveTo>
                <a:lnTo>
                  <a:pt x="0" y="0"/>
                </a:lnTo>
                <a:lnTo>
                  <a:pt x="0" y="591312"/>
                </a:lnTo>
                <a:lnTo>
                  <a:pt x="1003579" y="591312"/>
                </a:lnTo>
                <a:cubicBezTo>
                  <a:pt x="1024902" y="591312"/>
                  <a:pt x="1042416" y="576580"/>
                  <a:pt x="1042416" y="558545"/>
                </a:cubicBezTo>
                <a:lnTo>
                  <a:pt x="1042416" y="32765"/>
                </a:lnTo>
                <a:cubicBezTo>
                  <a:pt x="1042416" y="14731"/>
                  <a:pt x="1024902" y="0"/>
                  <a:pt x="1003579" y="0"/>
                </a:cubicBezTo>
              </a:path>
            </a:pathLst>
          </a:custGeom>
          <a:solidFill>
            <a:srgbClr val="C00000">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3" name="Freeform 3"/>
          <p:cNvSpPr/>
          <p:nvPr/>
        </p:nvSpPr>
        <p:spPr>
          <a:xfrm>
            <a:off x="11959979" y="261716"/>
            <a:ext cx="23440" cy="497981"/>
          </a:xfrm>
          <a:custGeom>
            <a:avLst/>
            <a:gdLst>
              <a:gd name="connsiteX0" fmla="*/ 6350 w 22225"/>
              <a:gd name="connsiteY0" fmla="*/ 6350 h 472186"/>
              <a:gd name="connsiteX1" fmla="*/ 6350 w 22225"/>
              <a:gd name="connsiteY1" fmla="*/ 465836 h 472186"/>
            </a:gdLst>
            <a:ahLst/>
            <a:cxnLst>
              <a:cxn ang="0">
                <a:pos x="connsiteX0" y="connsiteY0"/>
              </a:cxn>
              <a:cxn ang="1">
                <a:pos x="connsiteX1" y="connsiteY1"/>
              </a:cxn>
            </a:cxnLst>
            <a:rect l="l" t="t" r="r" b="b"/>
            <a:pathLst>
              <a:path w="22225" h="472186">
                <a:moveTo>
                  <a:pt x="6350" y="6350"/>
                </a:moveTo>
                <a:lnTo>
                  <a:pt x="6350" y="465836"/>
                </a:lnTo>
              </a:path>
            </a:pathLst>
          </a:custGeom>
          <a:ln w="12700">
            <a:solidFill>
              <a:srgbClr val="FFFFFF">
                <a:alpha val="100000"/>
              </a:srgbClr>
            </a:solidFill>
            <a:prstDash val="solid"/>
          </a:ln>
        </p:spPr>
        <p:style>
          <a:lnRef idx="1">
            <a:schemeClr val="accent1"/>
          </a:lnRef>
          <a:fillRef idx="0">
            <a:schemeClr val="accent1"/>
          </a:fillRef>
          <a:effectRef idx="0">
            <a:schemeClr val="accent1"/>
          </a:effectRef>
          <a:fontRef idx="minor">
            <a:schemeClr val="tx1"/>
          </a:fontRef>
        </p:style>
        <p:txBody>
          <a:bodyPr lIns="96420" tIns="48210" rIns="96420" bIns="48210" rtlCol="0" anchor="ctr"/>
          <a:lstStyle/>
          <a:p>
            <a:pPr algn="ctr" defTabSz="964197" fontAlgn="auto">
              <a:spcBef>
                <a:spcPts val="0"/>
              </a:spcBef>
              <a:spcAft>
                <a:spcPts val="0"/>
              </a:spcAft>
            </a:pPr>
            <a:endParaRPr lang="zh-CN" altLang="en-US">
              <a:solidFill>
                <a:prstClr val="black"/>
              </a:solidFill>
            </a:endParaRPr>
          </a:p>
        </p:txBody>
      </p:sp>
      <p:sp>
        <p:nvSpPr>
          <p:cNvPr id="5" name="Freeform 3"/>
          <p:cNvSpPr/>
          <p:nvPr/>
        </p:nvSpPr>
        <p:spPr>
          <a:xfrm>
            <a:off x="4478730" y="2139257"/>
            <a:ext cx="167030" cy="334174"/>
          </a:xfrm>
          <a:custGeom>
            <a:avLst/>
            <a:gdLst>
              <a:gd name="connsiteX0" fmla="*/ 0 w 158369"/>
              <a:gd name="connsiteY0" fmla="*/ 0 h 316864"/>
              <a:gd name="connsiteX1" fmla="*/ 3810 w 158369"/>
              <a:gd name="connsiteY1" fmla="*/ 6985 h 316864"/>
              <a:gd name="connsiteX2" fmla="*/ 34290 w 158369"/>
              <a:gd name="connsiteY2" fmla="*/ 158369 h 316864"/>
              <a:gd name="connsiteX3" fmla="*/ 3810 w 158369"/>
              <a:gd name="connsiteY3" fmla="*/ 309879 h 316864"/>
              <a:gd name="connsiteX4" fmla="*/ 0 w 158369"/>
              <a:gd name="connsiteY4" fmla="*/ 316864 h 316864"/>
              <a:gd name="connsiteX5" fmla="*/ 158369 w 158369"/>
              <a:gd name="connsiteY5" fmla="*/ 158369 h 316864"/>
              <a:gd name="connsiteX6" fmla="*/ 0 w 158369"/>
              <a:gd name="connsiteY6" fmla="*/ 0 h 316864"/>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Lst>
            <a:rect l="l" t="t" r="r" b="b"/>
            <a:pathLst>
              <a:path w="158369" h="316864">
                <a:moveTo>
                  <a:pt x="0" y="0"/>
                </a:moveTo>
                <a:lnTo>
                  <a:pt x="3810" y="6985"/>
                </a:lnTo>
                <a:cubicBezTo>
                  <a:pt x="23495" y="53594"/>
                  <a:pt x="34290" y="104648"/>
                  <a:pt x="34290" y="158369"/>
                </a:cubicBezTo>
                <a:cubicBezTo>
                  <a:pt x="34290" y="212089"/>
                  <a:pt x="23495" y="263270"/>
                  <a:pt x="3810" y="309879"/>
                </a:cubicBezTo>
                <a:lnTo>
                  <a:pt x="0" y="316864"/>
                </a:lnTo>
                <a:lnTo>
                  <a:pt x="158369" y="158369"/>
                </a:lnTo>
                <a:lnTo>
                  <a:pt x="0" y="0"/>
                </a:lnTo>
              </a:path>
            </a:pathLst>
          </a:custGeom>
          <a:solidFill>
            <a:srgbClr val="C61821">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6" name="Freeform 3"/>
          <p:cNvSpPr/>
          <p:nvPr/>
        </p:nvSpPr>
        <p:spPr>
          <a:xfrm>
            <a:off x="3690462" y="1941565"/>
            <a:ext cx="713660" cy="713620"/>
          </a:xfrm>
          <a:custGeom>
            <a:avLst/>
            <a:gdLst>
              <a:gd name="connsiteX0" fmla="*/ 676655 w 676655"/>
              <a:gd name="connsiteY0" fmla="*/ 338327 h 676655"/>
              <a:gd name="connsiteX1" fmla="*/ 338328 w 676655"/>
              <a:gd name="connsiteY1" fmla="*/ 0 h 676655"/>
              <a:gd name="connsiteX2" fmla="*/ 0 w 676655"/>
              <a:gd name="connsiteY2" fmla="*/ 338327 h 676655"/>
              <a:gd name="connsiteX3" fmla="*/ 338328 w 676655"/>
              <a:gd name="connsiteY3" fmla="*/ 676655 h 676655"/>
              <a:gd name="connsiteX4" fmla="*/ 676655 w 676655"/>
              <a:gd name="connsiteY4" fmla="*/ 338327 h 676655"/>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676655" h="676655">
                <a:moveTo>
                  <a:pt x="676655" y="338327"/>
                </a:moveTo>
                <a:cubicBezTo>
                  <a:pt x="676655" y="151510"/>
                  <a:pt x="525145" y="0"/>
                  <a:pt x="338328" y="0"/>
                </a:cubicBezTo>
                <a:cubicBezTo>
                  <a:pt x="151511" y="0"/>
                  <a:pt x="0" y="151510"/>
                  <a:pt x="0" y="338327"/>
                </a:cubicBezTo>
                <a:cubicBezTo>
                  <a:pt x="0" y="525144"/>
                  <a:pt x="151511" y="676655"/>
                  <a:pt x="338328" y="676655"/>
                </a:cubicBezTo>
                <a:cubicBezTo>
                  <a:pt x="525145" y="676655"/>
                  <a:pt x="676655" y="525144"/>
                  <a:pt x="676655" y="338327"/>
                </a:cubicBezTo>
              </a:path>
            </a:pathLst>
          </a:custGeom>
          <a:solidFill>
            <a:srgbClr val="C61821">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7" name="Freeform 3"/>
          <p:cNvSpPr/>
          <p:nvPr/>
        </p:nvSpPr>
        <p:spPr>
          <a:xfrm>
            <a:off x="4689963" y="1963797"/>
            <a:ext cx="7330022" cy="685227"/>
          </a:xfrm>
          <a:custGeom>
            <a:avLst/>
            <a:gdLst>
              <a:gd name="connsiteX0" fmla="*/ 6350 w 6949947"/>
              <a:gd name="connsiteY0" fmla="*/ 324866 h 649732"/>
              <a:gd name="connsiteX1" fmla="*/ 324865 w 6949947"/>
              <a:gd name="connsiteY1" fmla="*/ 6350 h 649732"/>
              <a:gd name="connsiteX2" fmla="*/ 6625081 w 6949947"/>
              <a:gd name="connsiteY2" fmla="*/ 6350 h 649732"/>
              <a:gd name="connsiteX3" fmla="*/ 6943597 w 6949947"/>
              <a:gd name="connsiteY3" fmla="*/ 324866 h 649732"/>
              <a:gd name="connsiteX4" fmla="*/ 6943597 w 6949947"/>
              <a:gd name="connsiteY4" fmla="*/ 324866 h 649732"/>
              <a:gd name="connsiteX5" fmla="*/ 6625081 w 6949947"/>
              <a:gd name="connsiteY5" fmla="*/ 643382 h 649732"/>
              <a:gd name="connsiteX6" fmla="*/ 324865 w 6949947"/>
              <a:gd name="connsiteY6" fmla="*/ 643382 h 649732"/>
              <a:gd name="connsiteX7" fmla="*/ 6350 w 6949947"/>
              <a:gd name="connsiteY7" fmla="*/ 324866 h 649732"/>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Lst>
            <a:rect l="l" t="t" r="r" b="b"/>
            <a:pathLst>
              <a:path w="6949947" h="649732">
                <a:moveTo>
                  <a:pt x="6350" y="324866"/>
                </a:moveTo>
                <a:cubicBezTo>
                  <a:pt x="6350" y="148971"/>
                  <a:pt x="148970" y="6350"/>
                  <a:pt x="324865" y="6350"/>
                </a:cubicBezTo>
                <a:lnTo>
                  <a:pt x="6625081" y="6350"/>
                </a:lnTo>
                <a:cubicBezTo>
                  <a:pt x="6800977" y="6350"/>
                  <a:pt x="6943597" y="148971"/>
                  <a:pt x="6943597" y="324866"/>
                </a:cubicBezTo>
                <a:lnTo>
                  <a:pt x="6943597" y="324866"/>
                </a:lnTo>
                <a:cubicBezTo>
                  <a:pt x="6943597" y="500761"/>
                  <a:pt x="6800977" y="643382"/>
                  <a:pt x="6625081" y="643382"/>
                </a:cubicBezTo>
                <a:lnTo>
                  <a:pt x="324865" y="643382"/>
                </a:lnTo>
                <a:cubicBezTo>
                  <a:pt x="148970" y="643382"/>
                  <a:pt x="6350" y="500761"/>
                  <a:pt x="6350" y="324866"/>
                </a:cubicBezTo>
              </a:path>
            </a:pathLst>
          </a:custGeom>
          <a:solidFill>
            <a:srgbClr val="000000">
              <a:alpha val="0"/>
            </a:srgbClr>
          </a:solidFill>
          <a:ln w="12700">
            <a:solidFill>
              <a:srgbClr val="C61821">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8" name="Freeform 3"/>
          <p:cNvSpPr/>
          <p:nvPr/>
        </p:nvSpPr>
        <p:spPr>
          <a:xfrm>
            <a:off x="935473" y="1925491"/>
            <a:ext cx="2507456" cy="1742265"/>
          </a:xfrm>
          <a:custGeom>
            <a:avLst/>
            <a:gdLst>
              <a:gd name="connsiteX0" fmla="*/ 0 w 2377440"/>
              <a:gd name="connsiteY0" fmla="*/ 1652016 h 1652016"/>
              <a:gd name="connsiteX1" fmla="*/ 2377440 w 2377440"/>
              <a:gd name="connsiteY1" fmla="*/ 1652016 h 1652016"/>
              <a:gd name="connsiteX2" fmla="*/ 2377440 w 2377440"/>
              <a:gd name="connsiteY2" fmla="*/ 0 h 1652016"/>
              <a:gd name="connsiteX3" fmla="*/ 0 w 2377440"/>
              <a:gd name="connsiteY3" fmla="*/ 0 h 1652016"/>
              <a:gd name="connsiteX4" fmla="*/ 0 w 2377440"/>
              <a:gd name="connsiteY4" fmla="*/ 1652016 h 165201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2377440" h="1652016">
                <a:moveTo>
                  <a:pt x="0" y="1652016"/>
                </a:moveTo>
                <a:lnTo>
                  <a:pt x="2377440" y="1652016"/>
                </a:lnTo>
                <a:lnTo>
                  <a:pt x="2377440" y="0"/>
                </a:lnTo>
                <a:lnTo>
                  <a:pt x="0" y="0"/>
                </a:lnTo>
                <a:lnTo>
                  <a:pt x="0" y="1652016"/>
                </a:lnTo>
              </a:path>
            </a:pathLst>
          </a:custGeom>
          <a:solidFill>
            <a:srgbClr val="C61821">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9" name="Freeform 3"/>
          <p:cNvSpPr/>
          <p:nvPr/>
        </p:nvSpPr>
        <p:spPr>
          <a:xfrm>
            <a:off x="4478730" y="3153168"/>
            <a:ext cx="167030" cy="334041"/>
          </a:xfrm>
          <a:custGeom>
            <a:avLst/>
            <a:gdLst>
              <a:gd name="connsiteX0" fmla="*/ 0 w 158369"/>
              <a:gd name="connsiteY0" fmla="*/ 0 h 316738"/>
              <a:gd name="connsiteX1" fmla="*/ 3810 w 158369"/>
              <a:gd name="connsiteY1" fmla="*/ 6985 h 316738"/>
              <a:gd name="connsiteX2" fmla="*/ 34290 w 158369"/>
              <a:gd name="connsiteY2" fmla="*/ 158369 h 316738"/>
              <a:gd name="connsiteX3" fmla="*/ 3810 w 158369"/>
              <a:gd name="connsiteY3" fmla="*/ 309880 h 316738"/>
              <a:gd name="connsiteX4" fmla="*/ 0 w 158369"/>
              <a:gd name="connsiteY4" fmla="*/ 316737 h 316738"/>
              <a:gd name="connsiteX5" fmla="*/ 158369 w 158369"/>
              <a:gd name="connsiteY5" fmla="*/ 158369 h 316738"/>
              <a:gd name="connsiteX6" fmla="*/ 0 w 158369"/>
              <a:gd name="connsiteY6" fmla="*/ 0 h 316738"/>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Lst>
            <a:rect l="l" t="t" r="r" b="b"/>
            <a:pathLst>
              <a:path w="158369" h="316738">
                <a:moveTo>
                  <a:pt x="0" y="0"/>
                </a:moveTo>
                <a:lnTo>
                  <a:pt x="3810" y="6985"/>
                </a:lnTo>
                <a:cubicBezTo>
                  <a:pt x="23495" y="53467"/>
                  <a:pt x="34290" y="104648"/>
                  <a:pt x="34290" y="158369"/>
                </a:cubicBezTo>
                <a:cubicBezTo>
                  <a:pt x="34290" y="212089"/>
                  <a:pt x="23495" y="263270"/>
                  <a:pt x="3810" y="309880"/>
                </a:cubicBezTo>
                <a:lnTo>
                  <a:pt x="0" y="316737"/>
                </a:lnTo>
                <a:lnTo>
                  <a:pt x="158369" y="158369"/>
                </a:lnTo>
                <a:lnTo>
                  <a:pt x="0" y="0"/>
                </a:lnTo>
              </a:path>
            </a:pathLst>
          </a:custGeom>
          <a:solidFill>
            <a:srgbClr val="C61821">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10" name="Freeform 3"/>
          <p:cNvSpPr/>
          <p:nvPr/>
        </p:nvSpPr>
        <p:spPr>
          <a:xfrm>
            <a:off x="3690462" y="2954135"/>
            <a:ext cx="713660" cy="713620"/>
          </a:xfrm>
          <a:custGeom>
            <a:avLst/>
            <a:gdLst>
              <a:gd name="connsiteX0" fmla="*/ 676655 w 676655"/>
              <a:gd name="connsiteY0" fmla="*/ 338327 h 676655"/>
              <a:gd name="connsiteX1" fmla="*/ 338328 w 676655"/>
              <a:gd name="connsiteY1" fmla="*/ 0 h 676655"/>
              <a:gd name="connsiteX2" fmla="*/ 0 w 676655"/>
              <a:gd name="connsiteY2" fmla="*/ 338327 h 676655"/>
              <a:gd name="connsiteX3" fmla="*/ 338328 w 676655"/>
              <a:gd name="connsiteY3" fmla="*/ 676655 h 676655"/>
              <a:gd name="connsiteX4" fmla="*/ 676655 w 676655"/>
              <a:gd name="connsiteY4" fmla="*/ 338327 h 676655"/>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676655" h="676655">
                <a:moveTo>
                  <a:pt x="676655" y="338327"/>
                </a:moveTo>
                <a:cubicBezTo>
                  <a:pt x="676655" y="151511"/>
                  <a:pt x="525145" y="0"/>
                  <a:pt x="338328" y="0"/>
                </a:cubicBezTo>
                <a:cubicBezTo>
                  <a:pt x="151511" y="0"/>
                  <a:pt x="0" y="151511"/>
                  <a:pt x="0" y="338327"/>
                </a:cubicBezTo>
                <a:cubicBezTo>
                  <a:pt x="0" y="525145"/>
                  <a:pt x="151511" y="676655"/>
                  <a:pt x="338328" y="676655"/>
                </a:cubicBezTo>
                <a:cubicBezTo>
                  <a:pt x="525145" y="676655"/>
                  <a:pt x="676655" y="525145"/>
                  <a:pt x="676655" y="338327"/>
                </a:cubicBezTo>
              </a:path>
            </a:pathLst>
          </a:custGeom>
          <a:solidFill>
            <a:srgbClr val="C61821">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11" name="Freeform 3"/>
          <p:cNvSpPr/>
          <p:nvPr/>
        </p:nvSpPr>
        <p:spPr>
          <a:xfrm>
            <a:off x="4689963" y="2979586"/>
            <a:ext cx="7330022" cy="682011"/>
          </a:xfrm>
          <a:custGeom>
            <a:avLst/>
            <a:gdLst>
              <a:gd name="connsiteX0" fmla="*/ 6350 w 6949947"/>
              <a:gd name="connsiteY0" fmla="*/ 323341 h 646683"/>
              <a:gd name="connsiteX1" fmla="*/ 323341 w 6949947"/>
              <a:gd name="connsiteY1" fmla="*/ 6350 h 646683"/>
              <a:gd name="connsiteX2" fmla="*/ 6626605 w 6949947"/>
              <a:gd name="connsiteY2" fmla="*/ 6350 h 646683"/>
              <a:gd name="connsiteX3" fmla="*/ 6943597 w 6949947"/>
              <a:gd name="connsiteY3" fmla="*/ 323341 h 646683"/>
              <a:gd name="connsiteX4" fmla="*/ 6943597 w 6949947"/>
              <a:gd name="connsiteY4" fmla="*/ 323341 h 646683"/>
              <a:gd name="connsiteX5" fmla="*/ 6626605 w 6949947"/>
              <a:gd name="connsiteY5" fmla="*/ 640333 h 646683"/>
              <a:gd name="connsiteX6" fmla="*/ 323341 w 6949947"/>
              <a:gd name="connsiteY6" fmla="*/ 640333 h 646683"/>
              <a:gd name="connsiteX7" fmla="*/ 6350 w 6949947"/>
              <a:gd name="connsiteY7" fmla="*/ 323341 h 646683"/>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Lst>
            <a:rect l="l" t="t" r="r" b="b"/>
            <a:pathLst>
              <a:path w="6949947" h="646683">
                <a:moveTo>
                  <a:pt x="6350" y="323341"/>
                </a:moveTo>
                <a:cubicBezTo>
                  <a:pt x="6350" y="148335"/>
                  <a:pt x="148335" y="6350"/>
                  <a:pt x="323341" y="6350"/>
                </a:cubicBezTo>
                <a:lnTo>
                  <a:pt x="6626605" y="6350"/>
                </a:lnTo>
                <a:cubicBezTo>
                  <a:pt x="6801739" y="6350"/>
                  <a:pt x="6943597" y="148335"/>
                  <a:pt x="6943597" y="323341"/>
                </a:cubicBezTo>
                <a:lnTo>
                  <a:pt x="6943597" y="323341"/>
                </a:lnTo>
                <a:cubicBezTo>
                  <a:pt x="6943597" y="498474"/>
                  <a:pt x="6801611" y="640333"/>
                  <a:pt x="6626605" y="640333"/>
                </a:cubicBezTo>
                <a:lnTo>
                  <a:pt x="323341" y="640333"/>
                </a:lnTo>
                <a:cubicBezTo>
                  <a:pt x="148335" y="640333"/>
                  <a:pt x="6350" y="498348"/>
                  <a:pt x="6350" y="323341"/>
                </a:cubicBezTo>
              </a:path>
            </a:pathLst>
          </a:custGeom>
          <a:solidFill>
            <a:srgbClr val="000000">
              <a:alpha val="0"/>
            </a:srgbClr>
          </a:solidFill>
          <a:ln w="12700">
            <a:solidFill>
              <a:srgbClr val="C61821">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12" name="Freeform 3"/>
          <p:cNvSpPr/>
          <p:nvPr/>
        </p:nvSpPr>
        <p:spPr>
          <a:xfrm>
            <a:off x="1861036" y="5541685"/>
            <a:ext cx="272177" cy="257831"/>
          </a:xfrm>
          <a:custGeom>
            <a:avLst/>
            <a:gdLst>
              <a:gd name="connsiteX0" fmla="*/ 258063 w 258064"/>
              <a:gd name="connsiteY0" fmla="*/ 92836 h 244475"/>
              <a:gd name="connsiteX1" fmla="*/ 171957 w 258064"/>
              <a:gd name="connsiteY1" fmla="*/ 75184 h 244475"/>
              <a:gd name="connsiteX2" fmla="*/ 129032 w 258064"/>
              <a:gd name="connsiteY2" fmla="*/ 0 h 244475"/>
              <a:gd name="connsiteX3" fmla="*/ 84582 w 258064"/>
              <a:gd name="connsiteY3" fmla="*/ 75184 h 244475"/>
              <a:gd name="connsiteX4" fmla="*/ 0 w 258064"/>
              <a:gd name="connsiteY4" fmla="*/ 92836 h 244475"/>
              <a:gd name="connsiteX5" fmla="*/ 63754 w 258064"/>
              <a:gd name="connsiteY5" fmla="*/ 154685 h 244475"/>
              <a:gd name="connsiteX6" fmla="*/ 48894 w 258064"/>
              <a:gd name="connsiteY6" fmla="*/ 244475 h 244475"/>
              <a:gd name="connsiteX7" fmla="*/ 129032 w 258064"/>
              <a:gd name="connsiteY7" fmla="*/ 200278 h 244475"/>
              <a:gd name="connsiteX8" fmla="*/ 209041 w 258064"/>
              <a:gd name="connsiteY8" fmla="*/ 244475 h 244475"/>
              <a:gd name="connsiteX9" fmla="*/ 188341 w 258064"/>
              <a:gd name="connsiteY9" fmla="*/ 154685 h 244475"/>
              <a:gd name="connsiteX10" fmla="*/ 258063 w 258064"/>
              <a:gd name="connsiteY10" fmla="*/ 92836 h 244475"/>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 ang="9">
                <a:pos x="connsiteX9" y="connsiteY9"/>
              </a:cxn>
              <a:cxn ang="10">
                <a:pos x="connsiteX10" y="connsiteY10"/>
              </a:cxn>
            </a:cxnLst>
            <a:rect l="l" t="t" r="r" b="b"/>
            <a:pathLst>
              <a:path w="258064" h="244475">
                <a:moveTo>
                  <a:pt x="258063" y="92836"/>
                </a:moveTo>
                <a:cubicBezTo>
                  <a:pt x="250570" y="69215"/>
                  <a:pt x="191261" y="89915"/>
                  <a:pt x="171957" y="75184"/>
                </a:cubicBezTo>
                <a:cubicBezTo>
                  <a:pt x="151257" y="60452"/>
                  <a:pt x="154177" y="1523"/>
                  <a:pt x="129032" y="0"/>
                </a:cubicBezTo>
                <a:cubicBezTo>
                  <a:pt x="103758" y="-2921"/>
                  <a:pt x="105282" y="60452"/>
                  <a:pt x="84582" y="75184"/>
                </a:cubicBezTo>
                <a:cubicBezTo>
                  <a:pt x="65277" y="89915"/>
                  <a:pt x="7366" y="69215"/>
                  <a:pt x="0" y="92836"/>
                </a:cubicBezTo>
                <a:cubicBezTo>
                  <a:pt x="-8889" y="116332"/>
                  <a:pt x="56388" y="131064"/>
                  <a:pt x="63754" y="154685"/>
                </a:cubicBezTo>
                <a:cubicBezTo>
                  <a:pt x="71119" y="176784"/>
                  <a:pt x="28194" y="229742"/>
                  <a:pt x="48894" y="244475"/>
                </a:cubicBezTo>
                <a:cubicBezTo>
                  <a:pt x="68198" y="259207"/>
                  <a:pt x="103758" y="200278"/>
                  <a:pt x="129032" y="200278"/>
                </a:cubicBezTo>
                <a:cubicBezTo>
                  <a:pt x="154177" y="200278"/>
                  <a:pt x="188341" y="259207"/>
                  <a:pt x="209041" y="244475"/>
                </a:cubicBezTo>
                <a:cubicBezTo>
                  <a:pt x="228345" y="229742"/>
                  <a:pt x="180847" y="176784"/>
                  <a:pt x="188341" y="154685"/>
                </a:cubicBezTo>
                <a:cubicBezTo>
                  <a:pt x="195707" y="131064"/>
                  <a:pt x="265429" y="116332"/>
                  <a:pt x="258063" y="92836"/>
                </a:cubicBezTo>
              </a:path>
            </a:pathLst>
          </a:custGeom>
          <a:solidFill>
            <a:srgbClr val="C61821">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13" name="Freeform 3"/>
          <p:cNvSpPr/>
          <p:nvPr/>
        </p:nvSpPr>
        <p:spPr>
          <a:xfrm>
            <a:off x="1681282" y="5281442"/>
            <a:ext cx="80367" cy="73934"/>
          </a:xfrm>
          <a:custGeom>
            <a:avLst/>
            <a:gdLst>
              <a:gd name="connsiteX0" fmla="*/ 0 w 76200"/>
              <a:gd name="connsiteY0" fmla="*/ 26289 h 70104"/>
              <a:gd name="connsiteX1" fmla="*/ 38100 w 76200"/>
              <a:gd name="connsiteY1" fmla="*/ 70103 h 70104"/>
              <a:gd name="connsiteX2" fmla="*/ 76200 w 76200"/>
              <a:gd name="connsiteY2" fmla="*/ 21844 h 70104"/>
              <a:gd name="connsiteX3" fmla="*/ 38100 w 76200"/>
              <a:gd name="connsiteY3" fmla="*/ 0 h 70104"/>
              <a:gd name="connsiteX4" fmla="*/ 0 w 76200"/>
              <a:gd name="connsiteY4" fmla="*/ 26289 h 70104"/>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76200" h="70104">
                <a:moveTo>
                  <a:pt x="0" y="26289"/>
                </a:moveTo>
                <a:cubicBezTo>
                  <a:pt x="0" y="33527"/>
                  <a:pt x="24384" y="70103"/>
                  <a:pt x="38100" y="70103"/>
                </a:cubicBezTo>
                <a:cubicBezTo>
                  <a:pt x="51816" y="70103"/>
                  <a:pt x="76200" y="30607"/>
                  <a:pt x="76200" y="21844"/>
                </a:cubicBezTo>
                <a:cubicBezTo>
                  <a:pt x="38100" y="0"/>
                  <a:pt x="38100" y="0"/>
                  <a:pt x="38100" y="0"/>
                </a:cubicBezTo>
                <a:cubicBezTo>
                  <a:pt x="38100" y="0"/>
                  <a:pt x="0" y="23367"/>
                  <a:pt x="0" y="26289"/>
                </a:cubicBezTo>
              </a:path>
            </a:pathLst>
          </a:custGeom>
          <a:solidFill>
            <a:srgbClr val="C61821">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14" name="Freeform 3"/>
          <p:cNvSpPr/>
          <p:nvPr/>
        </p:nvSpPr>
        <p:spPr>
          <a:xfrm>
            <a:off x="1314807" y="5242869"/>
            <a:ext cx="768310" cy="507892"/>
          </a:xfrm>
          <a:custGeom>
            <a:avLst/>
            <a:gdLst>
              <a:gd name="connsiteX0" fmla="*/ 483235 w 728472"/>
              <a:gd name="connsiteY0" fmla="*/ 251967 h 481583"/>
              <a:gd name="connsiteX1" fmla="*/ 728472 w 728472"/>
              <a:gd name="connsiteY1" fmla="*/ 198501 h 481583"/>
              <a:gd name="connsiteX2" fmla="*/ 688594 w 728472"/>
              <a:gd name="connsiteY2" fmla="*/ 136271 h 481583"/>
              <a:gd name="connsiteX3" fmla="*/ 475741 w 728472"/>
              <a:gd name="connsiteY3" fmla="*/ 0 h 481583"/>
              <a:gd name="connsiteX4" fmla="*/ 447675 w 728472"/>
              <a:gd name="connsiteY4" fmla="*/ 42926 h 481583"/>
              <a:gd name="connsiteX5" fmla="*/ 475741 w 728472"/>
              <a:gd name="connsiteY5" fmla="*/ 48895 h 481583"/>
              <a:gd name="connsiteX6" fmla="*/ 407797 w 728472"/>
              <a:gd name="connsiteY6" fmla="*/ 254889 h 481583"/>
              <a:gd name="connsiteX7" fmla="*/ 398907 w 728472"/>
              <a:gd name="connsiteY7" fmla="*/ 109601 h 481583"/>
              <a:gd name="connsiteX8" fmla="*/ 385698 w 728472"/>
              <a:gd name="connsiteY8" fmla="*/ 115570 h 481583"/>
              <a:gd name="connsiteX9" fmla="*/ 370839 w 728472"/>
              <a:gd name="connsiteY9" fmla="*/ 109601 h 481583"/>
              <a:gd name="connsiteX10" fmla="*/ 360552 w 728472"/>
              <a:gd name="connsiteY10" fmla="*/ 262254 h 481583"/>
              <a:gd name="connsiteX11" fmla="*/ 292607 w 728472"/>
              <a:gd name="connsiteY11" fmla="*/ 50419 h 481583"/>
              <a:gd name="connsiteX12" fmla="*/ 323595 w 728472"/>
              <a:gd name="connsiteY12" fmla="*/ 42926 h 481583"/>
              <a:gd name="connsiteX13" fmla="*/ 297052 w 728472"/>
              <a:gd name="connsiteY13" fmla="*/ 1523 h 481583"/>
              <a:gd name="connsiteX14" fmla="*/ 81279 w 728472"/>
              <a:gd name="connsiteY14" fmla="*/ 136271 h 481583"/>
              <a:gd name="connsiteX15" fmla="*/ 0 w 728472"/>
              <a:gd name="connsiteY15" fmla="*/ 368934 h 481583"/>
              <a:gd name="connsiteX16" fmla="*/ 0 w 728472"/>
              <a:gd name="connsiteY16" fmla="*/ 376427 h 481583"/>
              <a:gd name="connsiteX17" fmla="*/ 4432 w 728472"/>
              <a:gd name="connsiteY17" fmla="*/ 380872 h 481583"/>
              <a:gd name="connsiteX18" fmla="*/ 146303 w 728472"/>
              <a:gd name="connsiteY18" fmla="*/ 443102 h 481583"/>
              <a:gd name="connsiteX19" fmla="*/ 155193 w 728472"/>
              <a:gd name="connsiteY19" fmla="*/ 443102 h 481583"/>
              <a:gd name="connsiteX20" fmla="*/ 277748 w 728472"/>
              <a:gd name="connsiteY20" fmla="*/ 481583 h 481583"/>
              <a:gd name="connsiteX21" fmla="*/ 424052 w 728472"/>
              <a:gd name="connsiteY21" fmla="*/ 481583 h 481583"/>
              <a:gd name="connsiteX22" fmla="*/ 483235 w 728472"/>
              <a:gd name="connsiteY22" fmla="*/ 251967 h 481583"/>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 ang="9">
                <a:pos x="connsiteX9" y="connsiteY9"/>
              </a:cxn>
              <a:cxn ang="10">
                <a:pos x="connsiteX10" y="connsiteY10"/>
              </a:cxn>
              <a:cxn ang="11">
                <a:pos x="connsiteX11" y="connsiteY11"/>
              </a:cxn>
              <a:cxn ang="12">
                <a:pos x="connsiteX12" y="connsiteY12"/>
              </a:cxn>
              <a:cxn ang="13">
                <a:pos x="connsiteX13" y="connsiteY13"/>
              </a:cxn>
              <a:cxn ang="14">
                <a:pos x="connsiteX14" y="connsiteY14"/>
              </a:cxn>
              <a:cxn ang="15">
                <a:pos x="connsiteX15" y="connsiteY15"/>
              </a:cxn>
              <a:cxn ang="16">
                <a:pos x="connsiteX16" y="connsiteY16"/>
              </a:cxn>
              <a:cxn ang="17">
                <a:pos x="connsiteX17" y="connsiteY17"/>
              </a:cxn>
              <a:cxn ang="18">
                <a:pos x="connsiteX18" y="connsiteY18"/>
              </a:cxn>
              <a:cxn ang="19">
                <a:pos x="connsiteX19" y="connsiteY19"/>
              </a:cxn>
              <a:cxn ang="20">
                <a:pos x="connsiteX20" y="connsiteY20"/>
              </a:cxn>
              <a:cxn ang="21">
                <a:pos x="connsiteX21" y="connsiteY21"/>
              </a:cxn>
              <a:cxn ang="22">
                <a:pos x="connsiteX22" y="connsiteY22"/>
              </a:cxn>
            </a:cxnLst>
            <a:rect l="l" t="t" r="r" b="b"/>
            <a:pathLst>
              <a:path w="728472" h="481583">
                <a:moveTo>
                  <a:pt x="483235" y="251967"/>
                </a:moveTo>
                <a:cubicBezTo>
                  <a:pt x="549655" y="185165"/>
                  <a:pt x="645667" y="167385"/>
                  <a:pt x="728472" y="198501"/>
                </a:cubicBezTo>
                <a:cubicBezTo>
                  <a:pt x="718185" y="177800"/>
                  <a:pt x="704850" y="155575"/>
                  <a:pt x="688594" y="136271"/>
                </a:cubicBezTo>
                <a:cubicBezTo>
                  <a:pt x="648716" y="81533"/>
                  <a:pt x="586613" y="20701"/>
                  <a:pt x="475741" y="0"/>
                </a:cubicBezTo>
                <a:cubicBezTo>
                  <a:pt x="447675" y="42926"/>
                  <a:pt x="447675" y="42926"/>
                  <a:pt x="447675" y="42926"/>
                </a:cubicBezTo>
                <a:cubicBezTo>
                  <a:pt x="458088" y="44450"/>
                  <a:pt x="466978" y="47371"/>
                  <a:pt x="475741" y="48895"/>
                </a:cubicBezTo>
                <a:cubicBezTo>
                  <a:pt x="407797" y="254889"/>
                  <a:pt x="407797" y="254889"/>
                  <a:pt x="407797" y="254889"/>
                </a:cubicBezTo>
                <a:cubicBezTo>
                  <a:pt x="398907" y="109601"/>
                  <a:pt x="398907" y="109601"/>
                  <a:pt x="398907" y="109601"/>
                </a:cubicBezTo>
                <a:cubicBezTo>
                  <a:pt x="394588" y="114046"/>
                  <a:pt x="390144" y="115570"/>
                  <a:pt x="385698" y="115570"/>
                </a:cubicBezTo>
                <a:cubicBezTo>
                  <a:pt x="381253" y="115570"/>
                  <a:pt x="376808" y="114046"/>
                  <a:pt x="370839" y="109601"/>
                </a:cubicBezTo>
                <a:cubicBezTo>
                  <a:pt x="360552" y="262254"/>
                  <a:pt x="360552" y="262254"/>
                  <a:pt x="360552" y="262254"/>
                </a:cubicBezTo>
                <a:cubicBezTo>
                  <a:pt x="292607" y="50419"/>
                  <a:pt x="292607" y="50419"/>
                  <a:pt x="292607" y="50419"/>
                </a:cubicBezTo>
                <a:cubicBezTo>
                  <a:pt x="302894" y="47371"/>
                  <a:pt x="313308" y="44450"/>
                  <a:pt x="323595" y="42926"/>
                </a:cubicBezTo>
                <a:cubicBezTo>
                  <a:pt x="297052" y="1523"/>
                  <a:pt x="297052" y="1523"/>
                  <a:pt x="297052" y="1523"/>
                </a:cubicBezTo>
                <a:cubicBezTo>
                  <a:pt x="180212" y="20701"/>
                  <a:pt x="122681" y="81533"/>
                  <a:pt x="81279" y="136271"/>
                </a:cubicBezTo>
                <a:cubicBezTo>
                  <a:pt x="22161" y="214883"/>
                  <a:pt x="0" y="308228"/>
                  <a:pt x="0" y="368934"/>
                </a:cubicBezTo>
                <a:cubicBezTo>
                  <a:pt x="0" y="376427"/>
                  <a:pt x="0" y="376427"/>
                  <a:pt x="0" y="376427"/>
                </a:cubicBezTo>
                <a:cubicBezTo>
                  <a:pt x="4432" y="380872"/>
                  <a:pt x="4432" y="380872"/>
                  <a:pt x="4432" y="380872"/>
                </a:cubicBezTo>
                <a:cubicBezTo>
                  <a:pt x="44322" y="435609"/>
                  <a:pt x="110870" y="443102"/>
                  <a:pt x="146303" y="443102"/>
                </a:cubicBezTo>
                <a:cubicBezTo>
                  <a:pt x="149225" y="443102"/>
                  <a:pt x="153669" y="443102"/>
                  <a:pt x="155193" y="443102"/>
                </a:cubicBezTo>
                <a:cubicBezTo>
                  <a:pt x="183260" y="465327"/>
                  <a:pt x="232028" y="475615"/>
                  <a:pt x="277748" y="481583"/>
                </a:cubicBezTo>
                <a:cubicBezTo>
                  <a:pt x="424052" y="481583"/>
                  <a:pt x="424052" y="481583"/>
                  <a:pt x="424052" y="481583"/>
                </a:cubicBezTo>
                <a:cubicBezTo>
                  <a:pt x="401954" y="403097"/>
                  <a:pt x="421132" y="314197"/>
                  <a:pt x="483235" y="251967"/>
                </a:cubicBezTo>
              </a:path>
            </a:pathLst>
          </a:custGeom>
          <a:solidFill>
            <a:srgbClr val="C61821">
              <a:alpha val="100000"/>
            </a:srgbClr>
          </a:soli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15" name="Freeform 3"/>
          <p:cNvSpPr/>
          <p:nvPr/>
        </p:nvSpPr>
        <p:spPr>
          <a:xfrm>
            <a:off x="1726019" y="3918223"/>
            <a:ext cx="20092" cy="832157"/>
          </a:xfrm>
          <a:custGeom>
            <a:avLst/>
            <a:gdLst>
              <a:gd name="connsiteX0" fmla="*/ 6350 w 19050"/>
              <a:gd name="connsiteY0" fmla="*/ 6350 h 789051"/>
              <a:gd name="connsiteX1" fmla="*/ 6350 w 19050"/>
              <a:gd name="connsiteY1" fmla="*/ 782701 h 789051"/>
            </a:gdLst>
            <a:ahLst/>
            <a:cxnLst>
              <a:cxn ang="0">
                <a:pos x="connsiteX0" y="connsiteY0"/>
              </a:cxn>
              <a:cxn ang="1">
                <a:pos x="connsiteX1" y="connsiteY1"/>
              </a:cxn>
            </a:cxnLst>
            <a:rect l="l" t="t" r="r" b="b"/>
            <a:pathLst>
              <a:path w="19050" h="789051">
                <a:moveTo>
                  <a:pt x="6350" y="6350"/>
                </a:moveTo>
                <a:lnTo>
                  <a:pt x="6350" y="782701"/>
                </a:lnTo>
              </a:path>
            </a:pathLst>
          </a:custGeom>
          <a:ln w="12700">
            <a:solidFill>
              <a:srgbClr val="C61821">
                <a:alpha val="100000"/>
              </a:srgbClr>
            </a:solidFill>
            <a:prstDash val="solid"/>
          </a:ln>
        </p:spPr>
        <p:style>
          <a:lnRef idx="1">
            <a:schemeClr val="accent1"/>
          </a:lnRef>
          <a:fillRef idx="0">
            <a:schemeClr val="accent1"/>
          </a:fillRef>
          <a:effectRef idx="0">
            <a:schemeClr val="accent1"/>
          </a:effectRef>
          <a:fontRef idx="minor">
            <a:schemeClr val="tx1"/>
          </a:fontRef>
        </p:style>
        <p:txBody>
          <a:bodyPr lIns="96420" tIns="48210" rIns="96420" bIns="48210" rtlCol="0" anchor="ctr"/>
          <a:lstStyle/>
          <a:p>
            <a:pPr algn="ctr" defTabSz="964197" fontAlgn="auto">
              <a:spcBef>
                <a:spcPts val="0"/>
              </a:spcBef>
              <a:spcAft>
                <a:spcPts val="0"/>
              </a:spcAft>
            </a:pPr>
            <a:endParaRPr lang="zh-CN" altLang="en-US">
              <a:solidFill>
                <a:prstClr val="black"/>
              </a:solidFill>
            </a:endParaRPr>
          </a:p>
        </p:txBody>
      </p:sp>
      <p:sp>
        <p:nvSpPr>
          <p:cNvPr id="16" name="Freeform 3"/>
          <p:cNvSpPr/>
          <p:nvPr/>
        </p:nvSpPr>
        <p:spPr>
          <a:xfrm>
            <a:off x="1726019" y="3918221"/>
            <a:ext cx="3281660" cy="20091"/>
          </a:xfrm>
          <a:custGeom>
            <a:avLst/>
            <a:gdLst>
              <a:gd name="connsiteX0" fmla="*/ 6350 w 3111500"/>
              <a:gd name="connsiteY0" fmla="*/ 6350 h 19050"/>
              <a:gd name="connsiteX1" fmla="*/ 3105149 w 3111500"/>
              <a:gd name="connsiteY1" fmla="*/ 6350 h 19050"/>
            </a:gdLst>
            <a:ahLst/>
            <a:cxnLst>
              <a:cxn ang="0">
                <a:pos x="connsiteX0" y="connsiteY0"/>
              </a:cxn>
              <a:cxn ang="1">
                <a:pos x="connsiteX1" y="connsiteY1"/>
              </a:cxn>
            </a:cxnLst>
            <a:rect l="l" t="t" r="r" b="b"/>
            <a:pathLst>
              <a:path w="3111500" h="19050">
                <a:moveTo>
                  <a:pt x="6350" y="6350"/>
                </a:moveTo>
                <a:lnTo>
                  <a:pt x="3105149" y="6350"/>
                </a:lnTo>
              </a:path>
            </a:pathLst>
          </a:custGeom>
          <a:ln w="12700">
            <a:solidFill>
              <a:srgbClr val="C61821">
                <a:alpha val="100000"/>
              </a:srgbClr>
            </a:solidFill>
            <a:prstDash val="solid"/>
          </a:ln>
        </p:spPr>
        <p:style>
          <a:lnRef idx="1">
            <a:schemeClr val="accent1"/>
          </a:lnRef>
          <a:fillRef idx="0">
            <a:schemeClr val="accent1"/>
          </a:fillRef>
          <a:effectRef idx="0">
            <a:schemeClr val="accent1"/>
          </a:effectRef>
          <a:fontRef idx="minor">
            <a:schemeClr val="tx1"/>
          </a:fontRef>
        </p:style>
        <p:txBody>
          <a:bodyPr lIns="96420" tIns="48210" rIns="96420" bIns="48210" rtlCol="0" anchor="ctr"/>
          <a:lstStyle/>
          <a:p>
            <a:pPr algn="ctr" defTabSz="964197" fontAlgn="auto">
              <a:spcBef>
                <a:spcPts val="0"/>
              </a:spcBef>
              <a:spcAft>
                <a:spcPts val="0"/>
              </a:spcAft>
            </a:pPr>
            <a:endParaRPr lang="zh-CN" altLang="en-US">
              <a:solidFill>
                <a:prstClr val="black"/>
              </a:solidFill>
            </a:endParaRPr>
          </a:p>
        </p:txBody>
      </p:sp>
      <p:sp>
        <p:nvSpPr>
          <p:cNvPr id="17" name="Freeform 3"/>
          <p:cNvSpPr/>
          <p:nvPr/>
        </p:nvSpPr>
        <p:spPr>
          <a:xfrm>
            <a:off x="4947137" y="3837860"/>
            <a:ext cx="196631" cy="196620"/>
          </a:xfrm>
          <a:custGeom>
            <a:avLst/>
            <a:gdLst>
              <a:gd name="connsiteX0" fmla="*/ 6350 w 186435"/>
              <a:gd name="connsiteY0" fmla="*/ 93217 h 186435"/>
              <a:gd name="connsiteX1" fmla="*/ 93217 w 186435"/>
              <a:gd name="connsiteY1" fmla="*/ 6350 h 186435"/>
              <a:gd name="connsiteX2" fmla="*/ 180085 w 186435"/>
              <a:gd name="connsiteY2" fmla="*/ 93217 h 186435"/>
              <a:gd name="connsiteX3" fmla="*/ 93217 w 186435"/>
              <a:gd name="connsiteY3" fmla="*/ 180085 h 186435"/>
              <a:gd name="connsiteX4" fmla="*/ 6350 w 186435"/>
              <a:gd name="connsiteY4" fmla="*/ 93217 h 186435"/>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186435" h="186435">
                <a:moveTo>
                  <a:pt x="6350" y="93217"/>
                </a:moveTo>
                <a:cubicBezTo>
                  <a:pt x="6350" y="45211"/>
                  <a:pt x="45211" y="6350"/>
                  <a:pt x="93217" y="6350"/>
                </a:cubicBezTo>
                <a:cubicBezTo>
                  <a:pt x="141223" y="6350"/>
                  <a:pt x="180085" y="45211"/>
                  <a:pt x="180085" y="93217"/>
                </a:cubicBezTo>
                <a:cubicBezTo>
                  <a:pt x="180085" y="141223"/>
                  <a:pt x="141223" y="180085"/>
                  <a:pt x="93217" y="180085"/>
                </a:cubicBezTo>
                <a:cubicBezTo>
                  <a:pt x="45211" y="180085"/>
                  <a:pt x="6350" y="141223"/>
                  <a:pt x="6350" y="93217"/>
                </a:cubicBezTo>
              </a:path>
            </a:pathLst>
          </a:custGeom>
          <a:solidFill>
            <a:srgbClr val="000000">
              <a:alpha val="0"/>
            </a:srgbClr>
          </a:solidFill>
          <a:ln w="12700">
            <a:solidFill>
              <a:srgbClr val="C61821">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18" name="Freeform 3"/>
          <p:cNvSpPr/>
          <p:nvPr/>
        </p:nvSpPr>
        <p:spPr>
          <a:xfrm>
            <a:off x="4992946" y="3883664"/>
            <a:ext cx="105012" cy="105007"/>
          </a:xfrm>
          <a:custGeom>
            <a:avLst/>
            <a:gdLst>
              <a:gd name="connsiteX0" fmla="*/ 6350 w 99567"/>
              <a:gd name="connsiteY0" fmla="*/ 49784 h 99568"/>
              <a:gd name="connsiteX1" fmla="*/ 49783 w 99567"/>
              <a:gd name="connsiteY1" fmla="*/ 93217 h 99568"/>
              <a:gd name="connsiteX2" fmla="*/ 93217 w 99567"/>
              <a:gd name="connsiteY2" fmla="*/ 49784 h 99568"/>
              <a:gd name="connsiteX3" fmla="*/ 49783 w 99567"/>
              <a:gd name="connsiteY3" fmla="*/ 6350 h 99568"/>
              <a:gd name="connsiteX4" fmla="*/ 6350 w 99567"/>
              <a:gd name="connsiteY4" fmla="*/ 49784 h 99568"/>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9567" h="99568">
                <a:moveTo>
                  <a:pt x="6350" y="49784"/>
                </a:moveTo>
                <a:cubicBezTo>
                  <a:pt x="6350" y="73786"/>
                  <a:pt x="25780" y="93217"/>
                  <a:pt x="49783" y="93217"/>
                </a:cubicBezTo>
                <a:cubicBezTo>
                  <a:pt x="73786" y="93217"/>
                  <a:pt x="93217" y="73786"/>
                  <a:pt x="93217" y="49784"/>
                </a:cubicBezTo>
                <a:cubicBezTo>
                  <a:pt x="93217" y="25780"/>
                  <a:pt x="73786" y="6350"/>
                  <a:pt x="49783" y="6350"/>
                </a:cubicBezTo>
                <a:cubicBezTo>
                  <a:pt x="25780" y="6350"/>
                  <a:pt x="6350" y="25780"/>
                  <a:pt x="6350" y="49784"/>
                </a:cubicBezTo>
              </a:path>
            </a:pathLst>
          </a:custGeom>
          <a:solidFill>
            <a:srgbClr val="000000">
              <a:alpha val="0"/>
            </a:srgbClr>
          </a:solidFill>
          <a:ln w="12700">
            <a:solidFill>
              <a:srgbClr val="C61821">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96420" tIns="48210" rIns="96420" bIns="48210" rtlCol="0" anchor="ctr"/>
          <a:lstStyle/>
          <a:p>
            <a:pPr algn="ctr" defTabSz="964197" fontAlgn="auto">
              <a:spcBef>
                <a:spcPts val="0"/>
              </a:spcBef>
              <a:spcAft>
                <a:spcPts val="0"/>
              </a:spcAft>
            </a:pPr>
            <a:endParaRPr lang="zh-CN" altLang="en-US">
              <a:solidFill>
                <a:prstClr val="white"/>
              </a:solidFill>
            </a:endParaRPr>
          </a:p>
        </p:txBody>
      </p:sp>
      <p:sp>
        <p:nvSpPr>
          <p:cNvPr id="19" name="Freeform 3"/>
          <p:cNvSpPr/>
          <p:nvPr/>
        </p:nvSpPr>
        <p:spPr>
          <a:xfrm>
            <a:off x="7798565" y="5911218"/>
            <a:ext cx="4214186" cy="20091"/>
          </a:xfrm>
          <a:custGeom>
            <a:avLst/>
            <a:gdLst>
              <a:gd name="connsiteX0" fmla="*/ 6350 w 3995673"/>
              <a:gd name="connsiteY0" fmla="*/ 6350 h 19050"/>
              <a:gd name="connsiteX1" fmla="*/ 3989324 w 3995673"/>
              <a:gd name="connsiteY1" fmla="*/ 6350 h 19050"/>
            </a:gdLst>
            <a:ahLst/>
            <a:cxnLst>
              <a:cxn ang="0">
                <a:pos x="connsiteX0" y="connsiteY0"/>
              </a:cxn>
              <a:cxn ang="1">
                <a:pos x="connsiteX1" y="connsiteY1"/>
              </a:cxn>
            </a:cxnLst>
            <a:rect l="l" t="t" r="r" b="b"/>
            <a:pathLst>
              <a:path w="3995673" h="19050">
                <a:moveTo>
                  <a:pt x="6350" y="6350"/>
                </a:moveTo>
                <a:lnTo>
                  <a:pt x="3989324" y="6350"/>
                </a:lnTo>
              </a:path>
            </a:pathLst>
          </a:custGeom>
          <a:ln w="12700">
            <a:solidFill>
              <a:srgbClr val="C61821">
                <a:alpha val="100000"/>
              </a:srgbClr>
            </a:solidFill>
            <a:prstDash val="solid"/>
          </a:ln>
        </p:spPr>
        <p:style>
          <a:lnRef idx="1">
            <a:schemeClr val="accent1"/>
          </a:lnRef>
          <a:fillRef idx="0">
            <a:schemeClr val="accent1"/>
          </a:fillRef>
          <a:effectRef idx="0">
            <a:schemeClr val="accent1"/>
          </a:effectRef>
          <a:fontRef idx="minor">
            <a:schemeClr val="tx1"/>
          </a:fontRef>
        </p:style>
        <p:txBody>
          <a:bodyPr lIns="96420" tIns="48210" rIns="96420" bIns="48210" rtlCol="0" anchor="ctr"/>
          <a:lstStyle/>
          <a:p>
            <a:pPr algn="ctr" defTabSz="964197" fontAlgn="auto">
              <a:spcBef>
                <a:spcPts val="0"/>
              </a:spcBef>
              <a:spcAft>
                <a:spcPts val="0"/>
              </a:spcAft>
            </a:pPr>
            <a:endParaRPr lang="zh-CN" altLang="en-US">
              <a:solidFill>
                <a:prstClr val="black"/>
              </a:solidFill>
            </a:endParaRPr>
          </a:p>
        </p:txBody>
      </p:sp>
      <p:sp>
        <p:nvSpPr>
          <p:cNvPr id="20" name="Freeform 3"/>
          <p:cNvSpPr/>
          <p:nvPr/>
        </p:nvSpPr>
        <p:spPr>
          <a:xfrm>
            <a:off x="11996945" y="5258673"/>
            <a:ext cx="20092" cy="666341"/>
          </a:xfrm>
          <a:custGeom>
            <a:avLst/>
            <a:gdLst>
              <a:gd name="connsiteX0" fmla="*/ 6350 w 19050"/>
              <a:gd name="connsiteY0" fmla="*/ 6350 h 631825"/>
              <a:gd name="connsiteX1" fmla="*/ 6350 w 19050"/>
              <a:gd name="connsiteY1" fmla="*/ 625475 h 631825"/>
            </a:gdLst>
            <a:ahLst/>
            <a:cxnLst>
              <a:cxn ang="0">
                <a:pos x="connsiteX0" y="connsiteY0"/>
              </a:cxn>
              <a:cxn ang="1">
                <a:pos x="connsiteX1" y="connsiteY1"/>
              </a:cxn>
            </a:cxnLst>
            <a:rect l="l" t="t" r="r" b="b"/>
            <a:pathLst>
              <a:path w="19050" h="631825">
                <a:moveTo>
                  <a:pt x="6350" y="6350"/>
                </a:moveTo>
                <a:lnTo>
                  <a:pt x="6350" y="625475"/>
                </a:lnTo>
              </a:path>
            </a:pathLst>
          </a:custGeom>
          <a:ln w="12700">
            <a:solidFill>
              <a:srgbClr val="C61821">
                <a:alpha val="100000"/>
              </a:srgbClr>
            </a:solidFill>
            <a:prstDash val="solid"/>
          </a:ln>
        </p:spPr>
        <p:style>
          <a:lnRef idx="1">
            <a:schemeClr val="accent1"/>
          </a:lnRef>
          <a:fillRef idx="0">
            <a:schemeClr val="accent1"/>
          </a:fillRef>
          <a:effectRef idx="0">
            <a:schemeClr val="accent1"/>
          </a:effectRef>
          <a:fontRef idx="minor">
            <a:schemeClr val="tx1"/>
          </a:fontRef>
        </p:style>
        <p:txBody>
          <a:bodyPr lIns="96420" tIns="48210" rIns="96420" bIns="48210" rtlCol="0" anchor="ctr"/>
          <a:lstStyle/>
          <a:p>
            <a:pPr algn="ctr" defTabSz="964197" fontAlgn="auto">
              <a:spcBef>
                <a:spcPts val="0"/>
              </a:spcBef>
              <a:spcAft>
                <a:spcPts val="0"/>
              </a:spcAft>
            </a:pPr>
            <a:endParaRPr lang="zh-CN" altLang="en-US">
              <a:solidFill>
                <a:prstClr val="black"/>
              </a:solidFill>
            </a:endParaRPr>
          </a:p>
        </p:txBody>
      </p:sp>
      <p:pic>
        <p:nvPicPr>
          <p:cNvPr id="1027" name="Picture 3"/>
          <p:cNvPicPr>
            <a:picLocks noChangeAspect="1" noChangeArrowheads="1"/>
          </p:cNvPicPr>
          <p:nvPr/>
        </p:nvPicPr>
        <p:blipFill>
          <a:blip r:embed="rId2"/>
          <a:srcRect/>
          <a:stretch>
            <a:fillRect/>
          </a:stretch>
        </p:blipFill>
        <p:spPr bwMode="auto">
          <a:xfrm>
            <a:off x="549177" y="254482"/>
            <a:ext cx="522387" cy="522358"/>
          </a:xfrm>
          <a:prstGeom prst="rect">
            <a:avLst/>
          </a:prstGeom>
          <a:noFill/>
        </p:spPr>
      </p:pic>
      <p:pic>
        <p:nvPicPr>
          <p:cNvPr id="21" name="Picture 3"/>
          <p:cNvPicPr>
            <a:picLocks noChangeAspect="1" noChangeArrowheads="1"/>
          </p:cNvPicPr>
          <p:nvPr/>
        </p:nvPicPr>
        <p:blipFill>
          <a:blip r:embed="rId3"/>
          <a:srcRect/>
          <a:stretch>
            <a:fillRect/>
          </a:stretch>
        </p:blipFill>
        <p:spPr bwMode="auto">
          <a:xfrm>
            <a:off x="1165324" y="187513"/>
            <a:ext cx="11693426" cy="642902"/>
          </a:xfrm>
          <a:prstGeom prst="rect">
            <a:avLst/>
          </a:prstGeom>
          <a:noFill/>
        </p:spPr>
      </p:pic>
      <p:pic>
        <p:nvPicPr>
          <p:cNvPr id="22" name="Picture 3"/>
          <p:cNvPicPr>
            <a:picLocks noChangeAspect="1" noChangeArrowheads="1"/>
          </p:cNvPicPr>
          <p:nvPr/>
        </p:nvPicPr>
        <p:blipFill>
          <a:blip r:embed="rId4"/>
          <a:srcRect/>
          <a:stretch>
            <a:fillRect/>
          </a:stretch>
        </p:blipFill>
        <p:spPr bwMode="auto">
          <a:xfrm>
            <a:off x="1473400" y="1995676"/>
            <a:ext cx="1393031" cy="656296"/>
          </a:xfrm>
          <a:prstGeom prst="rect">
            <a:avLst/>
          </a:prstGeom>
          <a:noFill/>
        </p:spPr>
      </p:pic>
      <p:pic>
        <p:nvPicPr>
          <p:cNvPr id="23" name="Picture 3"/>
          <p:cNvPicPr>
            <a:picLocks noChangeAspect="1" noChangeArrowheads="1"/>
          </p:cNvPicPr>
          <p:nvPr/>
        </p:nvPicPr>
        <p:blipFill>
          <a:blip r:embed="rId5"/>
          <a:srcRect/>
          <a:stretch>
            <a:fillRect/>
          </a:stretch>
        </p:blipFill>
        <p:spPr bwMode="auto">
          <a:xfrm>
            <a:off x="1151930" y="2799303"/>
            <a:ext cx="2062758" cy="656296"/>
          </a:xfrm>
          <a:prstGeom prst="rect">
            <a:avLst/>
          </a:prstGeom>
          <a:noFill/>
        </p:spPr>
      </p:pic>
      <p:pic>
        <p:nvPicPr>
          <p:cNvPr id="24" name="Picture 3"/>
          <p:cNvPicPr>
            <a:picLocks noChangeAspect="1" noChangeArrowheads="1"/>
          </p:cNvPicPr>
          <p:nvPr/>
        </p:nvPicPr>
        <p:blipFill>
          <a:blip r:embed="rId6"/>
          <a:srcRect/>
          <a:stretch>
            <a:fillRect/>
          </a:stretch>
        </p:blipFill>
        <p:spPr bwMode="auto">
          <a:xfrm>
            <a:off x="3817441" y="2062645"/>
            <a:ext cx="442020" cy="401814"/>
          </a:xfrm>
          <a:prstGeom prst="rect">
            <a:avLst/>
          </a:prstGeom>
          <a:noFill/>
        </p:spPr>
      </p:pic>
      <p:pic>
        <p:nvPicPr>
          <p:cNvPr id="25" name="Picture 3"/>
          <p:cNvPicPr>
            <a:picLocks noChangeAspect="1" noChangeArrowheads="1"/>
          </p:cNvPicPr>
          <p:nvPr/>
        </p:nvPicPr>
        <p:blipFill>
          <a:blip r:embed="rId7"/>
          <a:srcRect/>
          <a:stretch>
            <a:fillRect/>
          </a:stretch>
        </p:blipFill>
        <p:spPr bwMode="auto">
          <a:xfrm>
            <a:off x="3830837" y="3080573"/>
            <a:ext cx="428625" cy="415208"/>
          </a:xfrm>
          <a:prstGeom prst="rect">
            <a:avLst/>
          </a:prstGeom>
          <a:noFill/>
        </p:spPr>
      </p:pic>
      <p:pic>
        <p:nvPicPr>
          <p:cNvPr id="26" name="Picture 3"/>
          <p:cNvPicPr>
            <a:picLocks noChangeAspect="1" noChangeArrowheads="1"/>
          </p:cNvPicPr>
          <p:nvPr/>
        </p:nvPicPr>
        <p:blipFill>
          <a:blip r:embed="rId8"/>
          <a:srcRect/>
          <a:stretch>
            <a:fillRect/>
          </a:stretch>
        </p:blipFill>
        <p:spPr bwMode="auto">
          <a:xfrm>
            <a:off x="4942583" y="3830627"/>
            <a:ext cx="214313" cy="214301"/>
          </a:xfrm>
          <a:prstGeom prst="rect">
            <a:avLst/>
          </a:prstGeom>
          <a:noFill/>
        </p:spPr>
      </p:pic>
      <p:pic>
        <p:nvPicPr>
          <p:cNvPr id="27" name="Picture 3"/>
          <p:cNvPicPr>
            <a:picLocks noChangeAspect="1" noChangeArrowheads="1"/>
          </p:cNvPicPr>
          <p:nvPr/>
        </p:nvPicPr>
        <p:blipFill>
          <a:blip r:embed="rId9"/>
          <a:srcRect/>
          <a:stretch>
            <a:fillRect/>
          </a:stretch>
        </p:blipFill>
        <p:spPr bwMode="auto">
          <a:xfrm>
            <a:off x="1513582" y="4794980"/>
            <a:ext cx="415230" cy="482177"/>
          </a:xfrm>
          <a:prstGeom prst="rect">
            <a:avLst/>
          </a:prstGeom>
          <a:noFill/>
        </p:spPr>
      </p:pic>
      <p:pic>
        <p:nvPicPr>
          <p:cNvPr id="28" name="Picture 3"/>
          <p:cNvPicPr>
            <a:picLocks noChangeAspect="1" noChangeArrowheads="1"/>
          </p:cNvPicPr>
          <p:nvPr/>
        </p:nvPicPr>
        <p:blipFill>
          <a:blip r:embed="rId10"/>
          <a:srcRect/>
          <a:stretch>
            <a:fillRect/>
          </a:stretch>
        </p:blipFill>
        <p:spPr bwMode="auto">
          <a:xfrm>
            <a:off x="1781472" y="5464669"/>
            <a:ext cx="442020" cy="441995"/>
          </a:xfrm>
          <a:prstGeom prst="rect">
            <a:avLst/>
          </a:prstGeom>
          <a:noFill/>
        </p:spPr>
      </p:pic>
      <p:pic>
        <p:nvPicPr>
          <p:cNvPr id="29" name="Picture 3"/>
          <p:cNvPicPr>
            <a:picLocks noChangeAspect="1" noChangeArrowheads="1"/>
          </p:cNvPicPr>
          <p:nvPr/>
        </p:nvPicPr>
        <p:blipFill>
          <a:blip r:embed="rId11"/>
          <a:srcRect/>
          <a:stretch>
            <a:fillRect/>
          </a:stretch>
        </p:blipFill>
        <p:spPr bwMode="auto">
          <a:xfrm>
            <a:off x="0" y="0"/>
            <a:ext cx="12858750" cy="7232650"/>
          </a:xfrm>
          <a:prstGeom prst="rect">
            <a:avLst/>
          </a:prstGeom>
          <a:noFill/>
          <a:ln>
            <a:solidFill>
              <a:schemeClr val="accent1"/>
            </a:solidFill>
          </a:ln>
        </p:spPr>
      </p:pic>
      <p:sp>
        <p:nvSpPr>
          <p:cNvPr id="2" name="TextBox 1"/>
          <p:cNvSpPr txBox="1"/>
          <p:nvPr/>
        </p:nvSpPr>
        <p:spPr>
          <a:xfrm>
            <a:off x="1352849" y="254482"/>
            <a:ext cx="3847207" cy="497522"/>
          </a:xfrm>
          <a:prstGeom prst="rect">
            <a:avLst/>
          </a:prstGeom>
          <a:noFill/>
        </p:spPr>
        <p:txBody>
          <a:bodyPr wrap="none" lIns="0" tIns="0" rIns="0" bIns="48210" rtlCol="0">
            <a:spAutoFit/>
          </a:bodyPr>
          <a:lstStyle/>
          <a:p>
            <a:pPr defTabSz="964197" fontAlgn="auto">
              <a:lnSpc>
                <a:spcPts val="3479"/>
              </a:lnSpc>
              <a:spcBef>
                <a:spcPts val="0"/>
              </a:spcBef>
              <a:spcAft>
                <a:spcPts val="0"/>
              </a:spcAft>
            </a:pPr>
            <a:r>
              <a:rPr lang="en-US" altLang="zh-CN" sz="3000" dirty="0">
                <a:solidFill>
                  <a:srgbClr val="FFFFFF"/>
                </a:solidFill>
                <a:latin typeface="华文中宋" pitchFamily="18" charset="0"/>
                <a:ea typeface="宋体"/>
                <a:cs typeface="华文中宋" pitchFamily="18" charset="0"/>
              </a:rPr>
              <a:t>编纂民法典的</a:t>
            </a:r>
            <a:r>
              <a:rPr lang="zh-CN" altLang="en-US" sz="3000" dirty="0">
                <a:solidFill>
                  <a:srgbClr val="FFFFFF"/>
                </a:solidFill>
                <a:latin typeface="华文中宋" pitchFamily="18" charset="0"/>
                <a:ea typeface="宋体"/>
                <a:cs typeface="华文中宋" pitchFamily="18" charset="0"/>
              </a:rPr>
              <a:t>指导思想</a:t>
            </a:r>
            <a:endParaRPr lang="en-US" altLang="zh-CN" sz="3000" dirty="0">
              <a:solidFill>
                <a:srgbClr val="FFFFFF"/>
              </a:solidFill>
              <a:latin typeface="华文中宋" pitchFamily="18" charset="0"/>
              <a:ea typeface="宋体"/>
              <a:cs typeface="华文中宋" pitchFamily="18" charset="0"/>
            </a:endParaRPr>
          </a:p>
        </p:txBody>
      </p:sp>
      <p:sp>
        <p:nvSpPr>
          <p:cNvPr id="30" name="TextBox 1"/>
          <p:cNvSpPr txBox="1"/>
          <p:nvPr/>
        </p:nvSpPr>
        <p:spPr>
          <a:xfrm>
            <a:off x="4889004" y="2116221"/>
            <a:ext cx="6772688" cy="353829"/>
          </a:xfrm>
          <a:prstGeom prst="rect">
            <a:avLst/>
          </a:prstGeom>
          <a:noFill/>
        </p:spPr>
        <p:txBody>
          <a:bodyPr wrap="none" lIns="0" tIns="0" rIns="0" bIns="48210" rtlCol="0">
            <a:spAutoFit/>
          </a:bodyPr>
          <a:lstStyle/>
          <a:p>
            <a:pPr defTabSz="964197" fontAlgn="auto">
              <a:lnSpc>
                <a:spcPts val="2742"/>
              </a:lnSpc>
              <a:spcBef>
                <a:spcPts val="0"/>
              </a:spcBef>
              <a:spcAft>
                <a:spcPts val="0"/>
              </a:spcAft>
            </a:pPr>
            <a:r>
              <a:rPr lang="en-US" altLang="zh-CN" sz="2100" b="1" dirty="0">
                <a:solidFill>
                  <a:srgbClr val="C61821"/>
                </a:solidFill>
                <a:latin typeface="楷体" pitchFamily="49" charset="-122"/>
                <a:ea typeface="楷体" pitchFamily="49" charset="-122"/>
                <a:cs typeface="微软雅黑" pitchFamily="18" charset="0"/>
              </a:rPr>
              <a:t>党的十八届四中全会确定的一项重大政治任务和立法任务</a:t>
            </a:r>
          </a:p>
        </p:txBody>
      </p:sp>
      <p:sp>
        <p:nvSpPr>
          <p:cNvPr id="31" name="TextBox 1"/>
          <p:cNvSpPr txBox="1"/>
          <p:nvPr/>
        </p:nvSpPr>
        <p:spPr>
          <a:xfrm>
            <a:off x="4889004" y="3134149"/>
            <a:ext cx="6501780" cy="353829"/>
          </a:xfrm>
          <a:prstGeom prst="rect">
            <a:avLst/>
          </a:prstGeom>
          <a:noFill/>
        </p:spPr>
        <p:txBody>
          <a:bodyPr wrap="none" lIns="0" tIns="0" rIns="0" bIns="48210" rtlCol="0">
            <a:spAutoFit/>
          </a:bodyPr>
          <a:lstStyle/>
          <a:p>
            <a:pPr defTabSz="964197" fontAlgn="auto">
              <a:lnSpc>
                <a:spcPts val="2742"/>
              </a:lnSpc>
              <a:spcBef>
                <a:spcPts val="0"/>
              </a:spcBef>
              <a:spcAft>
                <a:spcPts val="0"/>
              </a:spcAft>
            </a:pPr>
            <a:r>
              <a:rPr lang="en-US" altLang="zh-CN" sz="2100" b="1" dirty="0">
                <a:solidFill>
                  <a:srgbClr val="C61821"/>
                </a:solidFill>
                <a:latin typeface="楷体" pitchFamily="49" charset="-122"/>
                <a:ea typeface="楷体" pitchFamily="49" charset="-122"/>
                <a:cs typeface="微软雅黑" pitchFamily="18" charset="0"/>
              </a:rPr>
              <a:t>以习近平同志为核心的党中央作出的重大法治建设部署</a:t>
            </a:r>
          </a:p>
        </p:txBody>
      </p:sp>
      <p:sp>
        <p:nvSpPr>
          <p:cNvPr id="1024" name="TextBox 1"/>
          <p:cNvSpPr txBox="1"/>
          <p:nvPr/>
        </p:nvSpPr>
        <p:spPr>
          <a:xfrm>
            <a:off x="2732486" y="4245833"/>
            <a:ext cx="9097489" cy="1779924"/>
          </a:xfrm>
          <a:prstGeom prst="rect">
            <a:avLst/>
          </a:prstGeom>
          <a:noFill/>
        </p:spPr>
        <p:txBody>
          <a:bodyPr wrap="square" lIns="0" tIns="0" rIns="0" bIns="48210" rtlCol="0">
            <a:spAutoFit/>
          </a:bodyPr>
          <a:lstStyle/>
          <a:p>
            <a:pPr defTabSz="964197" fontAlgn="auto">
              <a:lnSpc>
                <a:spcPts val="2742"/>
              </a:lnSpc>
              <a:spcBef>
                <a:spcPts val="0"/>
              </a:spcBef>
              <a:spcAft>
                <a:spcPts val="0"/>
              </a:spcAft>
            </a:pPr>
            <a:r>
              <a:rPr lang="zh-CN" altLang="en-US" sz="2400" b="1" dirty="0">
                <a:solidFill>
                  <a:srgbClr val="000000"/>
                </a:solidFill>
                <a:latin typeface="微软雅黑" pitchFamily="34" charset="-122"/>
                <a:ea typeface="微软雅黑" pitchFamily="34" charset="-122"/>
                <a:cs typeface="微软雅黑" pitchFamily="18" charset="0"/>
              </a:rPr>
              <a:t>王晨副委员长在</a:t>
            </a:r>
            <a:r>
              <a:rPr lang="en-US" altLang="zh-CN" sz="2400" b="1" dirty="0">
                <a:solidFill>
                  <a:srgbClr val="000000"/>
                </a:solidFill>
                <a:latin typeface="微软雅黑" pitchFamily="34" charset="-122"/>
                <a:ea typeface="微软雅黑" pitchFamily="34" charset="-122"/>
                <a:cs typeface="微软雅黑" pitchFamily="18" charset="0"/>
              </a:rPr>
              <a:t>《</a:t>
            </a:r>
            <a:r>
              <a:rPr lang="zh-CN" altLang="en-US" sz="2400" b="1" dirty="0">
                <a:solidFill>
                  <a:srgbClr val="000000"/>
                </a:solidFill>
                <a:latin typeface="微软雅黑" pitchFamily="34" charset="-122"/>
                <a:ea typeface="微软雅黑" pitchFamily="34" charset="-122"/>
                <a:cs typeface="微软雅黑" pitchFamily="18" charset="0"/>
              </a:rPr>
              <a:t>关于</a:t>
            </a:r>
            <a:r>
              <a:rPr lang="en-US" altLang="zh-CN" sz="2400" b="1" dirty="0">
                <a:solidFill>
                  <a:srgbClr val="000000"/>
                </a:solidFill>
                <a:latin typeface="微软雅黑" pitchFamily="34" charset="-122"/>
                <a:ea typeface="微软雅黑" pitchFamily="34" charset="-122"/>
                <a:cs typeface="微软雅黑" pitchFamily="18" charset="0"/>
              </a:rPr>
              <a:t>&lt;</a:t>
            </a:r>
            <a:r>
              <a:rPr lang="zh-CN" altLang="en-US" sz="2400" b="1" dirty="0">
                <a:solidFill>
                  <a:srgbClr val="000000"/>
                </a:solidFill>
                <a:latin typeface="微软雅黑" pitchFamily="34" charset="-122"/>
                <a:ea typeface="微软雅黑" pitchFamily="34" charset="-122"/>
                <a:cs typeface="微软雅黑" pitchFamily="18" charset="0"/>
              </a:rPr>
              <a:t>中华人民共和国民法典（草案）</a:t>
            </a:r>
            <a:r>
              <a:rPr lang="en-US" altLang="zh-CN" sz="2400" b="1" dirty="0">
                <a:solidFill>
                  <a:srgbClr val="000000"/>
                </a:solidFill>
                <a:latin typeface="微软雅黑" pitchFamily="34" charset="-122"/>
                <a:ea typeface="微软雅黑" pitchFamily="34" charset="-122"/>
                <a:cs typeface="微软雅黑" pitchFamily="18" charset="0"/>
              </a:rPr>
              <a:t>&gt;</a:t>
            </a:r>
            <a:r>
              <a:rPr lang="zh-CN" altLang="en-US" sz="2400" b="1" dirty="0">
                <a:solidFill>
                  <a:srgbClr val="000000"/>
                </a:solidFill>
                <a:latin typeface="微软雅黑" pitchFamily="34" charset="-122"/>
                <a:ea typeface="微软雅黑" pitchFamily="34" charset="-122"/>
                <a:cs typeface="微软雅黑" pitchFamily="18" charset="0"/>
              </a:rPr>
              <a:t>的说明</a:t>
            </a:r>
            <a:r>
              <a:rPr lang="en-US" altLang="zh-CN" sz="2400" b="1" dirty="0">
                <a:solidFill>
                  <a:srgbClr val="000000"/>
                </a:solidFill>
                <a:latin typeface="微软雅黑" pitchFamily="34" charset="-122"/>
                <a:ea typeface="微软雅黑" pitchFamily="34" charset="-122"/>
                <a:cs typeface="微软雅黑" pitchFamily="18" charset="0"/>
              </a:rPr>
              <a:t>》</a:t>
            </a:r>
            <a:r>
              <a:rPr lang="zh-CN" altLang="en-US" sz="2400" b="1" dirty="0">
                <a:solidFill>
                  <a:srgbClr val="000000"/>
                </a:solidFill>
                <a:latin typeface="微软雅黑" pitchFamily="34" charset="-122"/>
                <a:ea typeface="微软雅黑" pitchFamily="34" charset="-122"/>
                <a:cs typeface="微软雅黑" pitchFamily="18" charset="0"/>
              </a:rPr>
              <a:t>中指出，编纂民法典的指导思想是：“总结实践经验，</a:t>
            </a:r>
            <a:r>
              <a:rPr lang="zh-CN" altLang="en-US" sz="2400" b="1" dirty="0">
                <a:solidFill>
                  <a:srgbClr val="FF0000"/>
                </a:solidFill>
                <a:latin typeface="微软雅黑" pitchFamily="34" charset="-122"/>
                <a:ea typeface="微软雅黑" pitchFamily="34" charset="-122"/>
                <a:cs typeface="微软雅黑" pitchFamily="18" charset="0"/>
              </a:rPr>
              <a:t>适应时代要求</a:t>
            </a:r>
            <a:r>
              <a:rPr lang="zh-CN" altLang="en-US" sz="2400" b="1" dirty="0">
                <a:solidFill>
                  <a:srgbClr val="000000"/>
                </a:solidFill>
                <a:latin typeface="微软雅黑" pitchFamily="34" charset="-122"/>
                <a:ea typeface="微软雅黑" pitchFamily="34" charset="-122"/>
                <a:cs typeface="微软雅黑" pitchFamily="18" charset="0"/>
              </a:rPr>
              <a:t>，对我国现行的，制定于不同时期的民法通则、物权法、合同法、婚姻法、收养法、继承法、侵权责任法和人格权方面的民事法律规范进行全面系统的编订纂修。”</a:t>
            </a:r>
            <a:endParaRPr lang="en-US" altLang="zh-CN" sz="2400" b="1" dirty="0">
              <a:solidFill>
                <a:srgbClr val="000000"/>
              </a:solidFill>
              <a:latin typeface="微软雅黑" pitchFamily="34" charset="-122"/>
              <a:ea typeface="微软雅黑" pitchFamily="34" charset="-122"/>
              <a:cs typeface="微软雅黑" pitchFamily="18" charset="0"/>
            </a:endParaRPr>
          </a:p>
        </p:txBody>
      </p:sp>
      <p:sp>
        <p:nvSpPr>
          <p:cNvPr id="1025" name="矩形 1024"/>
          <p:cNvSpPr/>
          <p:nvPr/>
        </p:nvSpPr>
        <p:spPr>
          <a:xfrm>
            <a:off x="2612951" y="6208613"/>
            <a:ext cx="9217024" cy="1077218"/>
          </a:xfrm>
          <a:prstGeom prst="rect">
            <a:avLst/>
          </a:prstGeom>
          <a:solidFill>
            <a:schemeClr val="tx2">
              <a:lumMod val="60000"/>
              <a:lumOff val="40000"/>
            </a:schemeClr>
          </a:solidFill>
        </p:spPr>
        <p:txBody>
          <a:bodyPr wrap="square">
            <a:spAutoFit/>
          </a:bodyPr>
          <a:lstStyle/>
          <a:p>
            <a:r>
              <a:rPr lang="zh-CN" altLang="en-US" sz="3200" b="1" dirty="0">
                <a:latin typeface="楷体" pitchFamily="49" charset="-122"/>
                <a:ea typeface="楷体" pitchFamily="49" charset="-122"/>
              </a:rPr>
              <a:t>我国民法典的编纂不是另起炉灶、推倒重来，而是承前启后、继往开来。</a:t>
            </a:r>
          </a:p>
        </p:txBody>
      </p:sp>
    </p:spTree>
    <p:extLst>
      <p:ext uri="{BB962C8B-B14F-4D97-AF65-F5344CB8AC3E}">
        <p14:creationId xmlns:p14="http://schemas.microsoft.com/office/powerpoint/2010/main" val="440078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25"/>
                                        </p:tgtEl>
                                        <p:attrNameLst>
                                          <p:attrName>style.visibility</p:attrName>
                                        </p:attrNameLst>
                                      </p:cBhvr>
                                      <p:to>
                                        <p:strVal val="visible"/>
                                      </p:to>
                                    </p:set>
                                    <p:anim calcmode="lin" valueType="num">
                                      <p:cBhvr additive="base">
                                        <p:cTn id="7" dur="500" fill="hold"/>
                                        <p:tgtEl>
                                          <p:spTgt spid="1025"/>
                                        </p:tgtEl>
                                        <p:attrNameLst>
                                          <p:attrName>ppt_x</p:attrName>
                                        </p:attrNameLst>
                                      </p:cBhvr>
                                      <p:tavLst>
                                        <p:tav tm="0">
                                          <p:val>
                                            <p:strVal val="#ppt_x"/>
                                          </p:val>
                                        </p:tav>
                                        <p:tav tm="100000">
                                          <p:val>
                                            <p:strVal val="#ppt_x"/>
                                          </p:val>
                                        </p:tav>
                                      </p:tavLst>
                                    </p:anim>
                                    <p:anim calcmode="lin" valueType="num">
                                      <p:cBhvr additive="base">
                                        <p:cTn id="8" dur="500" fill="hold"/>
                                        <p:tgtEl>
                                          <p:spTgt spid="10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灯片编号占位符 14"/>
          <p:cNvSpPr>
            <a:spLocks noGrp="1"/>
          </p:cNvSpPr>
          <p:nvPr>
            <p:ph type="sldNum" sz="quarter" idx="12"/>
          </p:nvPr>
        </p:nvSpPr>
        <p:spPr bwMode="auto">
          <a:xfrm>
            <a:off x="9858375" y="6855950"/>
            <a:ext cx="3000375" cy="385072"/>
          </a:xfrm>
          <a:noFill/>
          <a:ln>
            <a:miter lim="800000"/>
            <a:headEnd/>
            <a:tailEnd/>
          </a:ln>
        </p:spPr>
        <p:txBody>
          <a:bodyPr wrap="square" numCol="1" anchorCtr="0" compatLnSpc="1">
            <a:prstTxWarp prst="textNoShape">
              <a:avLst/>
            </a:prstTxWarp>
          </a:bodyPr>
          <a:lstStyle/>
          <a:p>
            <a:pPr fontAlgn="base">
              <a:spcBef>
                <a:spcPct val="0"/>
              </a:spcBef>
              <a:spcAft>
                <a:spcPct val="0"/>
              </a:spcAft>
            </a:pPr>
            <a:fld id="{BD77C661-3BCD-416F-845D-09F19C9A3B85}" type="slidenum">
              <a:rPr lang="zh-CN" altLang="en-US"/>
              <a:pPr fontAlgn="base">
                <a:spcBef>
                  <a:spcPct val="0"/>
                </a:spcBef>
                <a:spcAft>
                  <a:spcPct val="0"/>
                </a:spcAft>
              </a:pPr>
              <a:t>36</a:t>
            </a:fld>
            <a:endParaRPr lang="en-US" altLang="zh-CN"/>
          </a:p>
        </p:txBody>
      </p:sp>
      <p:grpSp>
        <p:nvGrpSpPr>
          <p:cNvPr id="16386" name="组合 28" hidden="1"/>
          <p:cNvGrpSpPr>
            <a:grpSpLocks/>
          </p:cNvGrpSpPr>
          <p:nvPr/>
        </p:nvGrpSpPr>
        <p:grpSpPr bwMode="auto">
          <a:xfrm>
            <a:off x="1" y="1982283"/>
            <a:ext cx="2379762" cy="453715"/>
            <a:chOff x="-32" y="1879624"/>
            <a:chExt cx="1692000" cy="429752"/>
          </a:xfrm>
        </p:grpSpPr>
        <p:sp>
          <p:nvSpPr>
            <p:cNvPr id="18" name="矩形 17"/>
            <p:cNvSpPr/>
            <p:nvPr/>
          </p:nvSpPr>
          <p:spPr>
            <a:xfrm>
              <a:off x="-32" y="1879624"/>
              <a:ext cx="1692000" cy="1443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9" name="矩形 18"/>
            <p:cNvSpPr/>
            <p:nvPr/>
          </p:nvSpPr>
          <p:spPr>
            <a:xfrm>
              <a:off x="-32" y="2022346"/>
              <a:ext cx="1692000" cy="14430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0" name="矩形 19"/>
            <p:cNvSpPr/>
            <p:nvPr/>
          </p:nvSpPr>
          <p:spPr>
            <a:xfrm>
              <a:off x="-32" y="2165068"/>
              <a:ext cx="1692000" cy="14430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21" name="组合 38"/>
          <p:cNvGrpSpPr>
            <a:grpSpLocks/>
          </p:cNvGrpSpPr>
          <p:nvPr/>
        </p:nvGrpSpPr>
        <p:grpSpPr bwMode="auto">
          <a:xfrm>
            <a:off x="524719" y="303957"/>
            <a:ext cx="9766845" cy="640169"/>
            <a:chOff x="928662" y="1504783"/>
            <a:chExt cx="6944628" cy="606267"/>
          </a:xfrm>
        </p:grpSpPr>
        <p:grpSp>
          <p:nvGrpSpPr>
            <p:cNvPr id="22" name="组合 36"/>
            <p:cNvGrpSpPr>
              <a:grpSpLocks/>
            </p:cNvGrpSpPr>
            <p:nvPr/>
          </p:nvGrpSpPr>
          <p:grpSpPr bwMode="auto">
            <a:xfrm>
              <a:off x="928662" y="1643050"/>
              <a:ext cx="6944628" cy="468000"/>
              <a:chOff x="928662" y="1643050"/>
              <a:chExt cx="6944628" cy="468000"/>
            </a:xfrm>
          </p:grpSpPr>
          <p:cxnSp>
            <p:nvCxnSpPr>
              <p:cNvPr id="28" name="直接连接符 27"/>
              <p:cNvCxnSpPr/>
              <p:nvPr/>
            </p:nvCxnSpPr>
            <p:spPr>
              <a:xfrm flipV="1">
                <a:off x="1357245" y="2057141"/>
                <a:ext cx="6516045" cy="14271"/>
              </a:xfrm>
              <a:prstGeom prst="line">
                <a:avLst/>
              </a:prstGeom>
              <a:ln w="317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928662" y="1643311"/>
                <a:ext cx="468266" cy="46773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sz="2500" i="1" dirty="0">
                  <a:solidFill>
                    <a:schemeClr val="accent1"/>
                  </a:solidFill>
                  <a:latin typeface="Bernard MT Condensed" pitchFamily="18" charset="0"/>
                </a:endParaRPr>
              </a:p>
            </p:txBody>
          </p:sp>
        </p:grpSp>
        <p:sp>
          <p:nvSpPr>
            <p:cNvPr id="25" name="TextBox 37"/>
            <p:cNvSpPr txBox="1">
              <a:spLocks noChangeArrowheads="1"/>
            </p:cNvSpPr>
            <p:nvPr/>
          </p:nvSpPr>
          <p:spPr bwMode="auto">
            <a:xfrm>
              <a:off x="1500166" y="1504783"/>
              <a:ext cx="6286544" cy="597529"/>
            </a:xfrm>
            <a:prstGeom prst="rect">
              <a:avLst/>
            </a:prstGeom>
            <a:noFill/>
            <a:ln w="9525">
              <a:noFill/>
              <a:miter lim="800000"/>
              <a:headEnd/>
              <a:tailEnd/>
            </a:ln>
          </p:spPr>
          <p:txBody>
            <a:bodyPr>
              <a:spAutoFit/>
            </a:bodyPr>
            <a:lstStyle/>
            <a:p>
              <a:r>
                <a:rPr lang="zh-CN" altLang="en-US" sz="3500" b="1" dirty="0">
                  <a:solidFill>
                    <a:schemeClr val="accent1"/>
                  </a:solidFill>
                  <a:latin typeface="微软雅黑"/>
                  <a:ea typeface="微软雅黑"/>
                  <a:cs typeface="微软雅黑"/>
                </a:rPr>
                <a:t>民法典所回应的“中国之问”</a:t>
              </a:r>
            </a:p>
          </p:txBody>
        </p:sp>
      </p:grpSp>
      <p:graphicFrame>
        <p:nvGraphicFramePr>
          <p:cNvPr id="3" name="图示 2"/>
          <p:cNvGraphicFramePr/>
          <p:nvPr>
            <p:extLst>
              <p:ext uri="{D42A27DB-BD31-4B8C-83A1-F6EECF244321}">
                <p14:modId xmlns:p14="http://schemas.microsoft.com/office/powerpoint/2010/main" val="102904091"/>
              </p:ext>
            </p:extLst>
          </p:nvPr>
        </p:nvGraphicFramePr>
        <p:xfrm>
          <a:off x="1388815" y="995838"/>
          <a:ext cx="7093011" cy="2880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517850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灯片编号占位符 14"/>
          <p:cNvSpPr>
            <a:spLocks noGrp="1"/>
          </p:cNvSpPr>
          <p:nvPr>
            <p:ph type="sldNum" sz="quarter" idx="12"/>
          </p:nvPr>
        </p:nvSpPr>
        <p:spPr bwMode="auto">
          <a:xfrm>
            <a:off x="9858375" y="6855950"/>
            <a:ext cx="3000375" cy="385072"/>
          </a:xfrm>
          <a:noFill/>
          <a:ln>
            <a:miter lim="800000"/>
            <a:headEnd/>
            <a:tailEnd/>
          </a:ln>
        </p:spPr>
        <p:txBody>
          <a:bodyPr wrap="square" numCol="1" anchorCtr="0" compatLnSpc="1">
            <a:prstTxWarp prst="textNoShape">
              <a:avLst/>
            </a:prstTxWarp>
          </a:bodyPr>
          <a:lstStyle/>
          <a:p>
            <a:pPr fontAlgn="base">
              <a:spcBef>
                <a:spcPct val="0"/>
              </a:spcBef>
              <a:spcAft>
                <a:spcPct val="0"/>
              </a:spcAft>
            </a:pPr>
            <a:fld id="{BD77C661-3BCD-416F-845D-09F19C9A3B85}" type="slidenum">
              <a:rPr lang="zh-CN" altLang="en-US"/>
              <a:pPr fontAlgn="base">
                <a:spcBef>
                  <a:spcPct val="0"/>
                </a:spcBef>
                <a:spcAft>
                  <a:spcPct val="0"/>
                </a:spcAft>
              </a:pPr>
              <a:t>37</a:t>
            </a:fld>
            <a:endParaRPr lang="en-US" altLang="zh-CN"/>
          </a:p>
        </p:txBody>
      </p:sp>
      <p:grpSp>
        <p:nvGrpSpPr>
          <p:cNvPr id="16386" name="组合 28" hidden="1"/>
          <p:cNvGrpSpPr>
            <a:grpSpLocks/>
          </p:cNvGrpSpPr>
          <p:nvPr/>
        </p:nvGrpSpPr>
        <p:grpSpPr bwMode="auto">
          <a:xfrm>
            <a:off x="1" y="1982283"/>
            <a:ext cx="2379762" cy="453715"/>
            <a:chOff x="-32" y="1879624"/>
            <a:chExt cx="1692000" cy="429752"/>
          </a:xfrm>
        </p:grpSpPr>
        <p:sp>
          <p:nvSpPr>
            <p:cNvPr id="18" name="矩形 17"/>
            <p:cNvSpPr/>
            <p:nvPr/>
          </p:nvSpPr>
          <p:spPr>
            <a:xfrm>
              <a:off x="-32" y="1879624"/>
              <a:ext cx="1692000" cy="1443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9" name="矩形 18"/>
            <p:cNvSpPr/>
            <p:nvPr/>
          </p:nvSpPr>
          <p:spPr>
            <a:xfrm>
              <a:off x="-32" y="2022346"/>
              <a:ext cx="1692000" cy="14430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0" name="矩形 19"/>
            <p:cNvSpPr/>
            <p:nvPr/>
          </p:nvSpPr>
          <p:spPr>
            <a:xfrm>
              <a:off x="-32" y="2165068"/>
              <a:ext cx="1692000" cy="14430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21" name="组合 38"/>
          <p:cNvGrpSpPr>
            <a:grpSpLocks/>
          </p:cNvGrpSpPr>
          <p:nvPr/>
        </p:nvGrpSpPr>
        <p:grpSpPr bwMode="auto">
          <a:xfrm>
            <a:off x="524719" y="303957"/>
            <a:ext cx="9766845" cy="640169"/>
            <a:chOff x="928662" y="1504783"/>
            <a:chExt cx="6944628" cy="606267"/>
          </a:xfrm>
        </p:grpSpPr>
        <p:grpSp>
          <p:nvGrpSpPr>
            <p:cNvPr id="22" name="组合 36"/>
            <p:cNvGrpSpPr>
              <a:grpSpLocks/>
            </p:cNvGrpSpPr>
            <p:nvPr/>
          </p:nvGrpSpPr>
          <p:grpSpPr bwMode="auto">
            <a:xfrm>
              <a:off x="928662" y="1643050"/>
              <a:ext cx="6944628" cy="468000"/>
              <a:chOff x="928662" y="1643050"/>
              <a:chExt cx="6944628" cy="468000"/>
            </a:xfrm>
          </p:grpSpPr>
          <p:cxnSp>
            <p:nvCxnSpPr>
              <p:cNvPr id="28" name="直接连接符 27"/>
              <p:cNvCxnSpPr/>
              <p:nvPr/>
            </p:nvCxnSpPr>
            <p:spPr>
              <a:xfrm flipV="1">
                <a:off x="1357245" y="2057141"/>
                <a:ext cx="6516045" cy="14271"/>
              </a:xfrm>
              <a:prstGeom prst="line">
                <a:avLst/>
              </a:prstGeom>
              <a:ln w="317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928662" y="1643311"/>
                <a:ext cx="468266" cy="46773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sz="2500" i="1" dirty="0">
                  <a:solidFill>
                    <a:schemeClr val="accent1"/>
                  </a:solidFill>
                  <a:latin typeface="Bernard MT Condensed" pitchFamily="18" charset="0"/>
                </a:endParaRPr>
              </a:p>
            </p:txBody>
          </p:sp>
        </p:grpSp>
        <p:sp>
          <p:nvSpPr>
            <p:cNvPr id="25" name="TextBox 37"/>
            <p:cNvSpPr txBox="1">
              <a:spLocks noChangeArrowheads="1"/>
            </p:cNvSpPr>
            <p:nvPr/>
          </p:nvSpPr>
          <p:spPr bwMode="auto">
            <a:xfrm>
              <a:off x="1500166" y="1504783"/>
              <a:ext cx="6286544" cy="597529"/>
            </a:xfrm>
            <a:prstGeom prst="rect">
              <a:avLst/>
            </a:prstGeom>
            <a:noFill/>
            <a:ln w="9525">
              <a:noFill/>
              <a:miter lim="800000"/>
              <a:headEnd/>
              <a:tailEnd/>
            </a:ln>
          </p:spPr>
          <p:txBody>
            <a:bodyPr>
              <a:spAutoFit/>
            </a:bodyPr>
            <a:lstStyle/>
            <a:p>
              <a:r>
                <a:rPr lang="zh-CN" altLang="en-US" sz="3500" b="1" dirty="0">
                  <a:solidFill>
                    <a:schemeClr val="accent1"/>
                  </a:solidFill>
                  <a:latin typeface="微软雅黑"/>
                  <a:ea typeface="微软雅黑"/>
                  <a:cs typeface="微软雅黑"/>
                </a:rPr>
                <a:t>民法典所回应的“中国之问”</a:t>
              </a:r>
            </a:p>
          </p:txBody>
        </p:sp>
      </p:grpSp>
      <p:sp>
        <p:nvSpPr>
          <p:cNvPr id="4" name="矩形 3"/>
          <p:cNvSpPr/>
          <p:nvPr/>
        </p:nvSpPr>
        <p:spPr>
          <a:xfrm>
            <a:off x="668735" y="1701308"/>
            <a:ext cx="11666872" cy="1200329"/>
          </a:xfrm>
          <a:prstGeom prst="rect">
            <a:avLst/>
          </a:prstGeom>
        </p:spPr>
        <p:txBody>
          <a:bodyPr wrap="square">
            <a:spAutoFit/>
          </a:bodyPr>
          <a:lstStyle/>
          <a:p>
            <a:r>
              <a:rPr lang="en-US" altLang="zh-CN" sz="2400" b="1" dirty="0">
                <a:latin typeface="楷体" pitchFamily="49" charset="-122"/>
                <a:ea typeface="楷体" pitchFamily="49" charset="-122"/>
              </a:rPr>
              <a:t>1987</a:t>
            </a:r>
            <a:r>
              <a:rPr lang="zh-CN" altLang="en-US" sz="2400" b="1" dirty="0">
                <a:latin typeface="楷体" pitchFamily="49" charset="-122"/>
                <a:ea typeface="楷体" pitchFamily="49" charset="-122"/>
              </a:rPr>
              <a:t>年</a:t>
            </a:r>
            <a:r>
              <a:rPr lang="en-US" altLang="zh-CN" sz="2400" b="1" dirty="0">
                <a:latin typeface="楷体" pitchFamily="49" charset="-122"/>
                <a:ea typeface="楷体" pitchFamily="49" charset="-122"/>
              </a:rPr>
              <a:t>1</a:t>
            </a:r>
            <a:r>
              <a:rPr lang="zh-CN" altLang="en-US" sz="2400" b="1" dirty="0">
                <a:latin typeface="楷体" pitchFamily="49" charset="-122"/>
                <a:ea typeface="楷体" pitchFamily="49" charset="-122"/>
              </a:rPr>
              <a:t>月</a:t>
            </a:r>
            <a:r>
              <a:rPr lang="en-US" altLang="zh-CN" sz="2400" b="1" dirty="0">
                <a:latin typeface="楷体" pitchFamily="49" charset="-122"/>
                <a:ea typeface="楷体" pitchFamily="49" charset="-122"/>
              </a:rPr>
              <a:t>1</a:t>
            </a:r>
            <a:r>
              <a:rPr lang="zh-CN" altLang="en-US" sz="2400" b="1" dirty="0">
                <a:latin typeface="楷体" pitchFamily="49" charset="-122"/>
                <a:ea typeface="楷体" pitchFamily="49" charset="-122"/>
              </a:rPr>
              <a:t>号施行的民法通则在新中国的立法史上具有里程碑意义，回应的“中国之问”是</a:t>
            </a:r>
            <a:r>
              <a:rPr lang="zh-CN" altLang="en-US" sz="2400" b="1" dirty="0">
                <a:solidFill>
                  <a:srgbClr val="FF0000"/>
                </a:solidFill>
                <a:latin typeface="楷体" pitchFamily="49" charset="-122"/>
                <a:ea typeface="楷体" pitchFamily="49" charset="-122"/>
              </a:rPr>
              <a:t>快速发展</a:t>
            </a:r>
            <a:r>
              <a:rPr lang="zh-CN" altLang="en-US" sz="2400" b="1" dirty="0">
                <a:latin typeface="楷体" pitchFamily="49" charset="-122"/>
                <a:ea typeface="楷体" pitchFamily="49" charset="-122"/>
              </a:rPr>
              <a:t>，因此尽管也专设有“人身权”一节，但总体而言，</a:t>
            </a:r>
            <a:r>
              <a:rPr lang="zh-CN" altLang="en-US" sz="2400" b="1" dirty="0">
                <a:solidFill>
                  <a:srgbClr val="FF0000"/>
                </a:solidFill>
                <a:latin typeface="楷体" pitchFamily="49" charset="-122"/>
                <a:ea typeface="楷体" pitchFamily="49" charset="-122"/>
              </a:rPr>
              <a:t>这是一部调整商品经济关系的民事基本法</a:t>
            </a:r>
            <a:r>
              <a:rPr lang="zh-CN" altLang="en-US" sz="2400" b="1" dirty="0">
                <a:latin typeface="楷体" pitchFamily="49" charset="-122"/>
                <a:ea typeface="楷体" pitchFamily="49" charset="-122"/>
              </a:rPr>
              <a:t>，其中的绝大多数条文</a:t>
            </a:r>
            <a:r>
              <a:rPr lang="zh-CN" altLang="en-US" sz="2400" b="1" dirty="0">
                <a:solidFill>
                  <a:srgbClr val="FF0000"/>
                </a:solidFill>
                <a:latin typeface="楷体" pitchFamily="49" charset="-122"/>
                <a:ea typeface="楷体" pitchFamily="49" charset="-122"/>
              </a:rPr>
              <a:t>意在调整平等主体之间的财产关系</a:t>
            </a:r>
            <a:r>
              <a:rPr lang="zh-CN" altLang="en-US" sz="2400" b="1" dirty="0">
                <a:latin typeface="楷体" pitchFamily="49" charset="-122"/>
                <a:ea typeface="楷体" pitchFamily="49" charset="-122"/>
              </a:rPr>
              <a:t>。</a:t>
            </a:r>
          </a:p>
        </p:txBody>
      </p:sp>
      <p:sp>
        <p:nvSpPr>
          <p:cNvPr id="5" name="矩形 4"/>
          <p:cNvSpPr/>
          <p:nvPr/>
        </p:nvSpPr>
        <p:spPr>
          <a:xfrm>
            <a:off x="618862" y="3361518"/>
            <a:ext cx="11766617" cy="3046988"/>
          </a:xfrm>
          <a:prstGeom prst="rect">
            <a:avLst/>
          </a:prstGeom>
        </p:spPr>
        <p:txBody>
          <a:bodyPr wrap="square">
            <a:spAutoFit/>
          </a:bodyPr>
          <a:lstStyle/>
          <a:p>
            <a:r>
              <a:rPr lang="zh-CN" altLang="en-US" sz="2400" b="1" dirty="0">
                <a:latin typeface="楷体" pitchFamily="49" charset="-122"/>
                <a:ea typeface="楷体" pitchFamily="49" charset="-122"/>
              </a:rPr>
              <a:t>此次编纂的民法典，致力以人文关怀构建民法的价值理念，重视对人的自由和尊严的充分保障，不仅民法典总则编第</a:t>
            </a:r>
            <a:r>
              <a:rPr lang="en-US" altLang="zh-CN" sz="2400" b="1" dirty="0">
                <a:latin typeface="楷体" pitchFamily="49" charset="-122"/>
                <a:ea typeface="楷体" pitchFamily="49" charset="-122"/>
              </a:rPr>
              <a:t>2</a:t>
            </a:r>
            <a:r>
              <a:rPr lang="zh-CN" altLang="en-US" sz="2400" b="1" dirty="0">
                <a:latin typeface="楷体" pitchFamily="49" charset="-122"/>
                <a:ea typeface="楷体" pitchFamily="49" charset="-122"/>
              </a:rPr>
              <a:t>条将民法的调整对象表述为“民法调整平等主体的自然人、法人和非法人组织之间的人身关系和财产关系”，</a:t>
            </a:r>
            <a:r>
              <a:rPr lang="zh-CN" altLang="en-US" sz="2400" b="1" dirty="0">
                <a:solidFill>
                  <a:srgbClr val="FF0000"/>
                </a:solidFill>
                <a:latin typeface="楷体" pitchFamily="49" charset="-122"/>
                <a:ea typeface="楷体" pitchFamily="49" charset="-122"/>
              </a:rPr>
              <a:t>将“人身关系”置于“财产关系”之前</a:t>
            </a:r>
            <a:r>
              <a:rPr lang="zh-CN" altLang="en-US" sz="2400" b="1" dirty="0">
                <a:latin typeface="楷体" pitchFamily="49" charset="-122"/>
                <a:ea typeface="楷体" pitchFamily="49" charset="-122"/>
              </a:rPr>
              <a:t>，而且</a:t>
            </a:r>
            <a:r>
              <a:rPr lang="zh-CN" altLang="en-US" sz="2400" b="1" dirty="0">
                <a:solidFill>
                  <a:srgbClr val="FF0000"/>
                </a:solidFill>
                <a:latin typeface="楷体" pitchFamily="49" charset="-122"/>
                <a:ea typeface="楷体" pitchFamily="49" charset="-122"/>
              </a:rPr>
              <a:t>在民法典总则编第五章“民事权利”中将人身权益的确认和保障置于各类财产权益的确认和保障之前</a:t>
            </a:r>
            <a:r>
              <a:rPr lang="zh-CN" altLang="en-US" sz="2400" b="1" dirty="0">
                <a:latin typeface="楷体" pitchFamily="49" charset="-122"/>
                <a:ea typeface="楷体" pitchFamily="49" charset="-122"/>
              </a:rPr>
              <a:t>，并在</a:t>
            </a:r>
            <a:r>
              <a:rPr lang="zh-CN" altLang="en-US" sz="2400" b="1" dirty="0">
                <a:solidFill>
                  <a:srgbClr val="FF0000"/>
                </a:solidFill>
                <a:latin typeface="楷体" pitchFamily="49" charset="-122"/>
                <a:ea typeface="楷体" pitchFamily="49" charset="-122"/>
              </a:rPr>
              <a:t>第</a:t>
            </a:r>
            <a:r>
              <a:rPr lang="en-US" altLang="zh-CN" sz="2400" b="1" dirty="0">
                <a:solidFill>
                  <a:srgbClr val="FF0000"/>
                </a:solidFill>
                <a:latin typeface="楷体" pitchFamily="49" charset="-122"/>
                <a:ea typeface="楷体" pitchFamily="49" charset="-122"/>
              </a:rPr>
              <a:t>109</a:t>
            </a:r>
            <a:r>
              <a:rPr lang="zh-CN" altLang="en-US" sz="2400" b="1" dirty="0">
                <a:solidFill>
                  <a:srgbClr val="FF0000"/>
                </a:solidFill>
                <a:latin typeface="楷体" pitchFamily="49" charset="-122"/>
                <a:ea typeface="楷体" pitchFamily="49" charset="-122"/>
              </a:rPr>
              <a:t>条中确认，“自然人的人身自由、人格尊严受法律保护”</a:t>
            </a:r>
            <a:r>
              <a:rPr lang="zh-CN" altLang="en-US" sz="2400" b="1" dirty="0">
                <a:latin typeface="楷体" pitchFamily="49" charset="-122"/>
                <a:ea typeface="楷体" pitchFamily="49" charset="-122"/>
              </a:rPr>
              <a:t>。这既为法律明文规定的各项具体类型的人格权益奠定价值基础，也为法律未设明文的人格利益的确认和保障提供法律依据，而且更为重要的是</a:t>
            </a:r>
            <a:r>
              <a:rPr lang="zh-CN" altLang="en-US" sz="2400" b="1" dirty="0">
                <a:solidFill>
                  <a:srgbClr val="FF0000"/>
                </a:solidFill>
                <a:latin typeface="楷体" pitchFamily="49" charset="-122"/>
                <a:ea typeface="楷体" pitchFamily="49" charset="-122"/>
              </a:rPr>
              <a:t>将人格权单独成编。</a:t>
            </a:r>
          </a:p>
        </p:txBody>
      </p:sp>
    </p:spTree>
    <p:extLst>
      <p:ext uri="{BB962C8B-B14F-4D97-AF65-F5344CB8AC3E}">
        <p14:creationId xmlns:p14="http://schemas.microsoft.com/office/powerpoint/2010/main" val="14588585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灯片编号占位符 14"/>
          <p:cNvSpPr>
            <a:spLocks noGrp="1"/>
          </p:cNvSpPr>
          <p:nvPr>
            <p:ph type="sldNum" sz="quarter" idx="12"/>
          </p:nvPr>
        </p:nvSpPr>
        <p:spPr bwMode="auto">
          <a:xfrm>
            <a:off x="9858375" y="6855950"/>
            <a:ext cx="3000375" cy="385072"/>
          </a:xfrm>
          <a:noFill/>
          <a:ln>
            <a:miter lim="800000"/>
            <a:headEnd/>
            <a:tailEnd/>
          </a:ln>
        </p:spPr>
        <p:txBody>
          <a:bodyPr wrap="square" numCol="1" anchorCtr="0" compatLnSpc="1">
            <a:prstTxWarp prst="textNoShape">
              <a:avLst/>
            </a:prstTxWarp>
          </a:bodyPr>
          <a:lstStyle/>
          <a:p>
            <a:pPr fontAlgn="base">
              <a:spcBef>
                <a:spcPct val="0"/>
              </a:spcBef>
              <a:spcAft>
                <a:spcPct val="0"/>
              </a:spcAft>
            </a:pPr>
            <a:fld id="{BD77C661-3BCD-416F-845D-09F19C9A3B85}" type="slidenum">
              <a:rPr lang="zh-CN" altLang="en-US"/>
              <a:pPr fontAlgn="base">
                <a:spcBef>
                  <a:spcPct val="0"/>
                </a:spcBef>
                <a:spcAft>
                  <a:spcPct val="0"/>
                </a:spcAft>
              </a:pPr>
              <a:t>38</a:t>
            </a:fld>
            <a:endParaRPr lang="en-US" altLang="zh-CN"/>
          </a:p>
        </p:txBody>
      </p:sp>
      <p:grpSp>
        <p:nvGrpSpPr>
          <p:cNvPr id="16386" name="组合 28" hidden="1"/>
          <p:cNvGrpSpPr>
            <a:grpSpLocks/>
          </p:cNvGrpSpPr>
          <p:nvPr/>
        </p:nvGrpSpPr>
        <p:grpSpPr bwMode="auto">
          <a:xfrm>
            <a:off x="1" y="1982283"/>
            <a:ext cx="2379762" cy="453715"/>
            <a:chOff x="-32" y="1879624"/>
            <a:chExt cx="1692000" cy="429752"/>
          </a:xfrm>
        </p:grpSpPr>
        <p:sp>
          <p:nvSpPr>
            <p:cNvPr id="18" name="矩形 17"/>
            <p:cNvSpPr/>
            <p:nvPr/>
          </p:nvSpPr>
          <p:spPr>
            <a:xfrm>
              <a:off x="-32" y="1879624"/>
              <a:ext cx="1692000" cy="1443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9" name="矩形 18"/>
            <p:cNvSpPr/>
            <p:nvPr/>
          </p:nvSpPr>
          <p:spPr>
            <a:xfrm>
              <a:off x="-32" y="2022346"/>
              <a:ext cx="1692000" cy="14430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0" name="矩形 19"/>
            <p:cNvSpPr/>
            <p:nvPr/>
          </p:nvSpPr>
          <p:spPr>
            <a:xfrm>
              <a:off x="-32" y="2165068"/>
              <a:ext cx="1692000" cy="14430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21" name="组合 38"/>
          <p:cNvGrpSpPr>
            <a:grpSpLocks/>
          </p:cNvGrpSpPr>
          <p:nvPr/>
        </p:nvGrpSpPr>
        <p:grpSpPr bwMode="auto">
          <a:xfrm>
            <a:off x="524719" y="303957"/>
            <a:ext cx="10945216" cy="640169"/>
            <a:chOff x="928662" y="1504783"/>
            <a:chExt cx="7782498" cy="606267"/>
          </a:xfrm>
        </p:grpSpPr>
        <p:grpSp>
          <p:nvGrpSpPr>
            <p:cNvPr id="22" name="组合 36"/>
            <p:cNvGrpSpPr>
              <a:grpSpLocks/>
            </p:cNvGrpSpPr>
            <p:nvPr/>
          </p:nvGrpSpPr>
          <p:grpSpPr bwMode="auto">
            <a:xfrm>
              <a:off x="928662" y="1643050"/>
              <a:ext cx="6944628" cy="468000"/>
              <a:chOff x="928662" y="1643050"/>
              <a:chExt cx="6944628" cy="468000"/>
            </a:xfrm>
          </p:grpSpPr>
          <p:cxnSp>
            <p:nvCxnSpPr>
              <p:cNvPr id="28" name="直接连接符 27"/>
              <p:cNvCxnSpPr/>
              <p:nvPr/>
            </p:nvCxnSpPr>
            <p:spPr>
              <a:xfrm flipV="1">
                <a:off x="1357245" y="2057141"/>
                <a:ext cx="6516045" cy="14271"/>
              </a:xfrm>
              <a:prstGeom prst="line">
                <a:avLst/>
              </a:prstGeom>
              <a:ln w="317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928662" y="1643311"/>
                <a:ext cx="468266" cy="46773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sz="2500" i="1" dirty="0">
                  <a:solidFill>
                    <a:schemeClr val="accent1"/>
                  </a:solidFill>
                  <a:latin typeface="Bernard MT Condensed" pitchFamily="18" charset="0"/>
                </a:endParaRPr>
              </a:p>
            </p:txBody>
          </p:sp>
        </p:grpSp>
        <p:sp>
          <p:nvSpPr>
            <p:cNvPr id="25" name="TextBox 37"/>
            <p:cNvSpPr txBox="1">
              <a:spLocks noChangeArrowheads="1"/>
            </p:cNvSpPr>
            <p:nvPr/>
          </p:nvSpPr>
          <p:spPr bwMode="auto">
            <a:xfrm>
              <a:off x="1500166" y="1504783"/>
              <a:ext cx="7210994" cy="597529"/>
            </a:xfrm>
            <a:prstGeom prst="rect">
              <a:avLst/>
            </a:prstGeom>
            <a:noFill/>
            <a:ln w="9525">
              <a:noFill/>
              <a:miter lim="800000"/>
              <a:headEnd/>
              <a:tailEnd/>
            </a:ln>
          </p:spPr>
          <p:txBody>
            <a:bodyPr wrap="square">
              <a:spAutoFit/>
            </a:bodyPr>
            <a:lstStyle/>
            <a:p>
              <a:r>
                <a:rPr lang="en-US" altLang="zh-CN" sz="3500" b="1" dirty="0">
                  <a:solidFill>
                    <a:schemeClr val="accent1"/>
                  </a:solidFill>
                  <a:latin typeface="微软雅黑"/>
                  <a:ea typeface="微软雅黑"/>
                  <a:cs typeface="微软雅黑"/>
                </a:rPr>
                <a:t>Q</a:t>
              </a:r>
              <a:r>
                <a:rPr lang="zh-CN" altLang="en-US" sz="3500" b="1" dirty="0">
                  <a:solidFill>
                    <a:schemeClr val="accent1"/>
                  </a:solidFill>
                  <a:latin typeface="微软雅黑"/>
                  <a:ea typeface="微软雅黑"/>
                  <a:cs typeface="微软雅黑"/>
                </a:rPr>
                <a:t>币、知乎账号、王者装备可以作为遗产继承吗？</a:t>
              </a:r>
            </a:p>
          </p:txBody>
        </p:sp>
      </p:grpSp>
      <p:sp>
        <p:nvSpPr>
          <p:cNvPr id="4" name="矩形 3"/>
          <p:cNvSpPr/>
          <p:nvPr/>
        </p:nvSpPr>
        <p:spPr>
          <a:xfrm>
            <a:off x="1642877" y="1982283"/>
            <a:ext cx="10305724" cy="1754326"/>
          </a:xfrm>
          <a:prstGeom prst="rect">
            <a:avLst/>
          </a:prstGeom>
        </p:spPr>
        <p:txBody>
          <a:bodyPr wrap="square">
            <a:spAutoFit/>
          </a:bodyPr>
          <a:lstStyle/>
          <a:p>
            <a:r>
              <a:rPr lang="zh-CN" altLang="en-US" sz="3600" b="1" dirty="0">
                <a:solidFill>
                  <a:srgbClr val="FF0000"/>
                </a:solidFill>
                <a:latin typeface="楷体" pitchFamily="49" charset="-122"/>
                <a:ea typeface="楷体" pitchFamily="49" charset="-122"/>
              </a:rPr>
              <a:t>遗产是自然人死亡时遗留的个人合法财产</a:t>
            </a:r>
            <a:endParaRPr lang="en-US" altLang="zh-CN" sz="3600" b="1" dirty="0">
              <a:solidFill>
                <a:srgbClr val="FF0000"/>
              </a:solidFill>
              <a:latin typeface="楷体" pitchFamily="49" charset="-122"/>
              <a:ea typeface="楷体" pitchFamily="49" charset="-122"/>
            </a:endParaRPr>
          </a:p>
          <a:p>
            <a:endParaRPr lang="en-US" altLang="zh-CN" sz="3600" b="1" dirty="0">
              <a:solidFill>
                <a:srgbClr val="FF0000"/>
              </a:solidFill>
              <a:latin typeface="楷体" pitchFamily="49" charset="-122"/>
              <a:ea typeface="楷体" pitchFamily="49" charset="-122"/>
            </a:endParaRPr>
          </a:p>
          <a:p>
            <a:r>
              <a:rPr lang="zh-CN" altLang="en-US" sz="3600" b="1" dirty="0">
                <a:solidFill>
                  <a:srgbClr val="FF0000"/>
                </a:solidFill>
                <a:latin typeface="楷体" pitchFamily="49" charset="-122"/>
                <a:ea typeface="楷体" pitchFamily="49" charset="-122"/>
              </a:rPr>
              <a:t>列举式</a:t>
            </a:r>
            <a:r>
              <a:rPr lang="en-US" altLang="zh-CN" sz="3600" b="1" dirty="0">
                <a:solidFill>
                  <a:srgbClr val="FF0000"/>
                </a:solidFill>
                <a:latin typeface="楷体" pitchFamily="49" charset="-122"/>
                <a:ea typeface="楷体" pitchFamily="49" charset="-122"/>
              </a:rPr>
              <a:t>——</a:t>
            </a:r>
            <a:r>
              <a:rPr lang="zh-CN" altLang="en-US" sz="3600" b="1" dirty="0">
                <a:solidFill>
                  <a:srgbClr val="FF0000"/>
                </a:solidFill>
                <a:latin typeface="楷体" pitchFamily="49" charset="-122"/>
                <a:ea typeface="楷体" pitchFamily="49" charset="-122"/>
              </a:rPr>
              <a:t>概括式</a:t>
            </a:r>
          </a:p>
        </p:txBody>
      </p:sp>
    </p:spTree>
    <p:extLst>
      <p:ext uri="{BB962C8B-B14F-4D97-AF65-F5344CB8AC3E}">
        <p14:creationId xmlns:p14="http://schemas.microsoft.com/office/powerpoint/2010/main" val="2331474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灯片编号占位符 14"/>
          <p:cNvSpPr>
            <a:spLocks noGrp="1"/>
          </p:cNvSpPr>
          <p:nvPr>
            <p:ph type="sldNum" sz="quarter" idx="12"/>
          </p:nvPr>
        </p:nvSpPr>
        <p:spPr bwMode="auto">
          <a:xfrm>
            <a:off x="9858375" y="6855950"/>
            <a:ext cx="3000375" cy="385072"/>
          </a:xfrm>
          <a:noFill/>
          <a:ln>
            <a:miter lim="800000"/>
            <a:headEnd/>
            <a:tailEnd/>
          </a:ln>
        </p:spPr>
        <p:txBody>
          <a:bodyPr wrap="square" numCol="1" anchorCtr="0" compatLnSpc="1">
            <a:prstTxWarp prst="textNoShape">
              <a:avLst/>
            </a:prstTxWarp>
          </a:bodyPr>
          <a:lstStyle/>
          <a:p>
            <a:pPr fontAlgn="base">
              <a:spcBef>
                <a:spcPct val="0"/>
              </a:spcBef>
              <a:spcAft>
                <a:spcPct val="0"/>
              </a:spcAft>
            </a:pPr>
            <a:fld id="{BD77C661-3BCD-416F-845D-09F19C9A3B85}" type="slidenum">
              <a:rPr lang="zh-CN" altLang="en-US"/>
              <a:pPr fontAlgn="base">
                <a:spcBef>
                  <a:spcPct val="0"/>
                </a:spcBef>
                <a:spcAft>
                  <a:spcPct val="0"/>
                </a:spcAft>
              </a:pPr>
              <a:t>39</a:t>
            </a:fld>
            <a:endParaRPr lang="en-US" altLang="zh-CN"/>
          </a:p>
        </p:txBody>
      </p:sp>
      <p:grpSp>
        <p:nvGrpSpPr>
          <p:cNvPr id="16386" name="组合 28" hidden="1"/>
          <p:cNvGrpSpPr>
            <a:grpSpLocks/>
          </p:cNvGrpSpPr>
          <p:nvPr/>
        </p:nvGrpSpPr>
        <p:grpSpPr bwMode="auto">
          <a:xfrm>
            <a:off x="1" y="1982283"/>
            <a:ext cx="2379762" cy="453715"/>
            <a:chOff x="-32" y="1879624"/>
            <a:chExt cx="1692000" cy="429752"/>
          </a:xfrm>
        </p:grpSpPr>
        <p:sp>
          <p:nvSpPr>
            <p:cNvPr id="18" name="矩形 17"/>
            <p:cNvSpPr/>
            <p:nvPr/>
          </p:nvSpPr>
          <p:spPr>
            <a:xfrm>
              <a:off x="-32" y="1879624"/>
              <a:ext cx="1692000" cy="1443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9" name="矩形 18"/>
            <p:cNvSpPr/>
            <p:nvPr/>
          </p:nvSpPr>
          <p:spPr>
            <a:xfrm>
              <a:off x="-32" y="2022346"/>
              <a:ext cx="1692000" cy="14430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0" name="矩形 19"/>
            <p:cNvSpPr/>
            <p:nvPr/>
          </p:nvSpPr>
          <p:spPr>
            <a:xfrm>
              <a:off x="-32" y="2165068"/>
              <a:ext cx="1692000" cy="14430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21" name="组合 38"/>
          <p:cNvGrpSpPr>
            <a:grpSpLocks/>
          </p:cNvGrpSpPr>
          <p:nvPr/>
        </p:nvGrpSpPr>
        <p:grpSpPr bwMode="auto">
          <a:xfrm>
            <a:off x="524719" y="303957"/>
            <a:ext cx="9766845" cy="640169"/>
            <a:chOff x="928662" y="1504783"/>
            <a:chExt cx="6944628" cy="606267"/>
          </a:xfrm>
        </p:grpSpPr>
        <p:grpSp>
          <p:nvGrpSpPr>
            <p:cNvPr id="22" name="组合 36"/>
            <p:cNvGrpSpPr>
              <a:grpSpLocks/>
            </p:cNvGrpSpPr>
            <p:nvPr/>
          </p:nvGrpSpPr>
          <p:grpSpPr bwMode="auto">
            <a:xfrm>
              <a:off x="928662" y="1643050"/>
              <a:ext cx="6944628" cy="468000"/>
              <a:chOff x="928662" y="1643050"/>
              <a:chExt cx="6944628" cy="468000"/>
            </a:xfrm>
          </p:grpSpPr>
          <p:cxnSp>
            <p:nvCxnSpPr>
              <p:cNvPr id="28" name="直接连接符 27"/>
              <p:cNvCxnSpPr/>
              <p:nvPr/>
            </p:nvCxnSpPr>
            <p:spPr>
              <a:xfrm flipV="1">
                <a:off x="1357245" y="2057141"/>
                <a:ext cx="6516045" cy="14271"/>
              </a:xfrm>
              <a:prstGeom prst="line">
                <a:avLst/>
              </a:prstGeom>
              <a:ln w="317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928662" y="1643311"/>
                <a:ext cx="468266" cy="46773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sz="2500" i="1" dirty="0">
                  <a:solidFill>
                    <a:schemeClr val="accent1"/>
                  </a:solidFill>
                  <a:latin typeface="Bernard MT Condensed" pitchFamily="18" charset="0"/>
                </a:endParaRPr>
              </a:p>
            </p:txBody>
          </p:sp>
        </p:grpSp>
        <p:sp>
          <p:nvSpPr>
            <p:cNvPr id="25" name="TextBox 37"/>
            <p:cNvSpPr txBox="1">
              <a:spLocks noChangeArrowheads="1"/>
            </p:cNvSpPr>
            <p:nvPr/>
          </p:nvSpPr>
          <p:spPr bwMode="auto">
            <a:xfrm>
              <a:off x="1500166" y="1504783"/>
              <a:ext cx="6286544" cy="597529"/>
            </a:xfrm>
            <a:prstGeom prst="rect">
              <a:avLst/>
            </a:prstGeom>
            <a:noFill/>
            <a:ln w="9525">
              <a:noFill/>
              <a:miter lim="800000"/>
              <a:headEnd/>
              <a:tailEnd/>
            </a:ln>
          </p:spPr>
          <p:txBody>
            <a:bodyPr>
              <a:spAutoFit/>
            </a:bodyPr>
            <a:lstStyle/>
            <a:p>
              <a:r>
                <a:rPr lang="zh-CN" altLang="en-US" sz="3500" b="1" dirty="0">
                  <a:solidFill>
                    <a:schemeClr val="accent1"/>
                  </a:solidFill>
                  <a:latin typeface="微软雅黑"/>
                  <a:ea typeface="微软雅黑"/>
                  <a:cs typeface="微软雅黑"/>
                </a:rPr>
                <a:t>民法典所回应的“时代之问”</a:t>
              </a:r>
            </a:p>
          </p:txBody>
        </p:sp>
      </p:grpSp>
      <p:graphicFrame>
        <p:nvGraphicFramePr>
          <p:cNvPr id="3" name="图示 2"/>
          <p:cNvGraphicFramePr/>
          <p:nvPr>
            <p:extLst>
              <p:ext uri="{D42A27DB-BD31-4B8C-83A1-F6EECF244321}">
                <p14:modId xmlns:p14="http://schemas.microsoft.com/office/powerpoint/2010/main" val="4055008502"/>
              </p:ext>
            </p:extLst>
          </p:nvPr>
        </p:nvGraphicFramePr>
        <p:xfrm>
          <a:off x="1388815" y="995838"/>
          <a:ext cx="7093011" cy="2880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矩形 3"/>
          <p:cNvSpPr/>
          <p:nvPr/>
        </p:nvSpPr>
        <p:spPr>
          <a:xfrm>
            <a:off x="1668267" y="4192389"/>
            <a:ext cx="10305724" cy="2554545"/>
          </a:xfrm>
          <a:prstGeom prst="rect">
            <a:avLst/>
          </a:prstGeom>
        </p:spPr>
        <p:txBody>
          <a:bodyPr wrap="square">
            <a:spAutoFit/>
          </a:bodyPr>
          <a:lstStyle/>
          <a:p>
            <a:r>
              <a:rPr lang="zh-CN" altLang="en-US" sz="3200" b="1" dirty="0">
                <a:latin typeface="楷体" pitchFamily="49" charset="-122"/>
                <a:ea typeface="楷体" pitchFamily="49" charset="-122"/>
              </a:rPr>
              <a:t>民法通则制定于中国改革开放的初期阶段，当时的中国尚处在从农业社会向工业社会过渡的阶段。进入</a:t>
            </a:r>
            <a:r>
              <a:rPr lang="en-US" altLang="zh-CN" sz="3200" b="1" dirty="0">
                <a:latin typeface="楷体" pitchFamily="49" charset="-122"/>
                <a:ea typeface="楷体" pitchFamily="49" charset="-122"/>
              </a:rPr>
              <a:t>21</a:t>
            </a:r>
            <a:r>
              <a:rPr lang="zh-CN" altLang="en-US" sz="3200" b="1" dirty="0">
                <a:latin typeface="楷体" pitchFamily="49" charset="-122"/>
                <a:ea typeface="楷体" pitchFamily="49" charset="-122"/>
              </a:rPr>
              <a:t>世纪的第三个十年，中国早已成为世界工厂，正在从工业社会迈向信息社会。因此</a:t>
            </a:r>
            <a:r>
              <a:rPr lang="zh-CN" altLang="en-US" sz="3200" b="1" dirty="0">
                <a:solidFill>
                  <a:srgbClr val="FF0000"/>
                </a:solidFill>
                <a:latin typeface="楷体" pitchFamily="49" charset="-122"/>
                <a:ea typeface="楷体" pitchFamily="49" charset="-122"/>
              </a:rPr>
              <a:t>时代之问首先就是信息时代给我们所提岀的问题。</a:t>
            </a:r>
          </a:p>
        </p:txBody>
      </p:sp>
    </p:spTree>
    <p:extLst>
      <p:ext uri="{BB962C8B-B14F-4D97-AF65-F5344CB8AC3E}">
        <p14:creationId xmlns:p14="http://schemas.microsoft.com/office/powerpoint/2010/main" val="1781039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
          <p:cNvSpPr>
            <a:spLocks/>
          </p:cNvSpPr>
          <p:nvPr/>
        </p:nvSpPr>
        <p:spPr bwMode="auto">
          <a:xfrm>
            <a:off x="1237462" y="2162555"/>
            <a:ext cx="4937180" cy="4349428"/>
          </a:xfrm>
          <a:custGeom>
            <a:avLst/>
            <a:gdLst>
              <a:gd name="T0" fmla="*/ 0 w 998"/>
              <a:gd name="T1" fmla="*/ 0 h 861"/>
              <a:gd name="T2" fmla="*/ 998 w 998"/>
              <a:gd name="T3" fmla="*/ 0 h 861"/>
              <a:gd name="T4" fmla="*/ 492 w 998"/>
              <a:gd name="T5" fmla="*/ 861 h 861"/>
              <a:gd name="T6" fmla="*/ 0 w 998"/>
              <a:gd name="T7" fmla="*/ 0 h 861"/>
            </a:gdLst>
            <a:ahLst/>
            <a:cxnLst>
              <a:cxn ang="0">
                <a:pos x="T0" y="T1"/>
              </a:cxn>
              <a:cxn ang="0">
                <a:pos x="T2" y="T3"/>
              </a:cxn>
              <a:cxn ang="0">
                <a:pos x="T4" y="T5"/>
              </a:cxn>
              <a:cxn ang="0">
                <a:pos x="T6" y="T7"/>
              </a:cxn>
            </a:cxnLst>
            <a:rect l="0" t="0" r="r" b="b"/>
            <a:pathLst>
              <a:path w="998" h="861">
                <a:moveTo>
                  <a:pt x="0" y="0"/>
                </a:moveTo>
                <a:lnTo>
                  <a:pt x="998" y="0"/>
                </a:lnTo>
                <a:lnTo>
                  <a:pt x="492" y="861"/>
                </a:lnTo>
                <a:lnTo>
                  <a:pt x="0" y="0"/>
                </a:lnTo>
                <a:close/>
              </a:path>
            </a:pathLst>
          </a:custGeom>
          <a:blipFill dpi="0" rotWithShape="1">
            <a:blip r:embed="rId6">
              <a:extLst>
                <a:ext uri="{28A0092B-C50C-407E-A947-70E740481C1C}">
                  <a14:useLocalDpi xmlns:a14="http://schemas.microsoft.com/office/drawing/2010/main" val="0"/>
                </a:ext>
              </a:extLst>
            </a:blip>
            <a:srcRect/>
            <a:stretch>
              <a:fillRect l="-8731" r="-8731"/>
            </a:stretch>
          </a:blipFill>
          <a:ln w="0">
            <a:noFill/>
            <a:prstDash val="solid"/>
            <a:round/>
            <a:headEnd/>
            <a:tailEnd/>
          </a:ln>
        </p:spPr>
        <p:txBody>
          <a:bodyPr vert="horz" wrap="square" lIns="128580" tIns="64290" rIns="128580" bIns="64290" numCol="1" anchor="t" anchorCtr="0" compatLnSpc="1">
            <a:prstTxWarp prst="textNoShape">
              <a:avLst/>
            </a:prstTxWarp>
          </a:bodyPr>
          <a:lstStyle/>
          <a:p>
            <a:endParaRPr lang="zh-CN" altLang="en-US"/>
          </a:p>
        </p:txBody>
      </p:sp>
      <p:sp>
        <p:nvSpPr>
          <p:cNvPr id="17" name="Freeform 11"/>
          <p:cNvSpPr>
            <a:spLocks/>
          </p:cNvSpPr>
          <p:nvPr/>
        </p:nvSpPr>
        <p:spPr bwMode="auto">
          <a:xfrm>
            <a:off x="1648542" y="1423110"/>
            <a:ext cx="4115020" cy="3581420"/>
          </a:xfrm>
          <a:custGeom>
            <a:avLst/>
            <a:gdLst>
              <a:gd name="T0" fmla="*/ 949 w 1896"/>
              <a:gd name="T1" fmla="*/ 0 h 1616"/>
              <a:gd name="T2" fmla="*/ 1896 w 1896"/>
              <a:gd name="T3" fmla="*/ 1616 h 1616"/>
              <a:gd name="T4" fmla="*/ 0 w 1896"/>
              <a:gd name="T5" fmla="*/ 1616 h 1616"/>
              <a:gd name="T6" fmla="*/ 949 w 1896"/>
              <a:gd name="T7" fmla="*/ 0 h 1616"/>
            </a:gdLst>
            <a:ahLst/>
            <a:cxnLst>
              <a:cxn ang="0">
                <a:pos x="T0" y="T1"/>
              </a:cxn>
              <a:cxn ang="0">
                <a:pos x="T2" y="T3"/>
              </a:cxn>
              <a:cxn ang="0">
                <a:pos x="T4" y="T5"/>
              </a:cxn>
              <a:cxn ang="0">
                <a:pos x="T6" y="T7"/>
              </a:cxn>
            </a:cxnLst>
            <a:rect l="0" t="0" r="r" b="b"/>
            <a:pathLst>
              <a:path w="1896" h="1616">
                <a:moveTo>
                  <a:pt x="949" y="0"/>
                </a:moveTo>
                <a:lnTo>
                  <a:pt x="1896" y="1616"/>
                </a:lnTo>
                <a:lnTo>
                  <a:pt x="0" y="1616"/>
                </a:lnTo>
                <a:lnTo>
                  <a:pt x="949" y="0"/>
                </a:lnTo>
                <a:close/>
              </a:path>
            </a:pathLst>
          </a:custGeom>
          <a:noFill/>
          <a:ln w="19050">
            <a:solidFill>
              <a:schemeClr val="accent2"/>
            </a:solidFill>
            <a:prstDash val="solid"/>
            <a:round/>
            <a:headEnd/>
            <a:tailEnd/>
          </a:ln>
        </p:spPr>
        <p:txBody>
          <a:bodyPr vert="horz" wrap="square" lIns="128580" tIns="64290" rIns="128580" bIns="64290" numCol="1" anchor="t" anchorCtr="0" compatLnSpc="1">
            <a:prstTxWarp prst="textNoShape">
              <a:avLst/>
            </a:prstTxWarp>
          </a:bodyPr>
          <a:lstStyle/>
          <a:p>
            <a:endParaRPr lang="zh-CN" altLang="en-US" dirty="0"/>
          </a:p>
        </p:txBody>
      </p:sp>
      <p:sp>
        <p:nvSpPr>
          <p:cNvPr id="2050" name="文本框 2"/>
          <p:cNvSpPr txBox="1">
            <a:spLocks noChangeArrowheads="1"/>
          </p:cNvSpPr>
          <p:nvPr>
            <p:custDataLst>
              <p:tags r:id="rId2"/>
            </p:custDataLst>
          </p:nvPr>
        </p:nvSpPr>
        <p:spPr bwMode="auto">
          <a:xfrm>
            <a:off x="2952413" y="2449016"/>
            <a:ext cx="1695986" cy="1569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0199"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一</a:t>
            </a:r>
          </a:p>
        </p:txBody>
      </p:sp>
      <p:cxnSp>
        <p:nvCxnSpPr>
          <p:cNvPr id="7" name="直接连接符 6"/>
          <p:cNvCxnSpPr/>
          <p:nvPr>
            <p:custDataLst>
              <p:tags r:id="rId3"/>
            </p:custDataLst>
          </p:nvPr>
        </p:nvCxnSpPr>
        <p:spPr>
          <a:xfrm>
            <a:off x="6205337" y="3616325"/>
            <a:ext cx="4143101" cy="0"/>
          </a:xfrm>
          <a:prstGeom prst="line">
            <a:avLst/>
          </a:prstGeom>
          <a:ln w="1270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205339" y="2748641"/>
            <a:ext cx="6200699" cy="1661993"/>
          </a:xfrm>
          <a:prstGeom prst="rect">
            <a:avLst/>
          </a:prstGeom>
        </p:spPr>
        <p:txBody>
          <a:bodyPr wrap="square" lIns="0" tIns="0" rIns="0" bIns="0">
            <a:spAutoFit/>
          </a:bodyPr>
          <a:lstStyle/>
          <a:p>
            <a:r>
              <a:rPr lang="zh-CN" altLang="en-US" sz="5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中国特色社会主义法治道路的核心要义</a:t>
            </a:r>
          </a:p>
        </p:txBody>
      </p:sp>
    </p:spTree>
    <p:custDataLst>
      <p:tags r:id="rId1"/>
    </p:custDataLst>
    <p:extLst>
      <p:ext uri="{BB962C8B-B14F-4D97-AF65-F5344CB8AC3E}">
        <p14:creationId xmlns:p14="http://schemas.microsoft.com/office/powerpoint/2010/main" val="1925547664"/>
      </p:ext>
    </p:extLst>
  </p:cSld>
  <p:clrMapOvr>
    <a:masterClrMapping/>
  </p:clrMapOvr>
  <p:transition spd="slow">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40000" fill="hold" grpId="0" nodeType="withEffect" p14:presetBounceEnd="40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40000">
                                          <p:cBhvr additive="base">
                                            <p:cTn id="7" dur="1750" fill="hold"/>
                                            <p:tgtEl>
                                              <p:spTgt spid="16"/>
                                            </p:tgtEl>
                                            <p:attrNameLst>
                                              <p:attrName>ppt_x</p:attrName>
                                            </p:attrNameLst>
                                          </p:cBhvr>
                                          <p:tavLst>
                                            <p:tav tm="0">
                                              <p:val>
                                                <p:strVal val="#ppt_x"/>
                                              </p:val>
                                            </p:tav>
                                            <p:tav tm="100000">
                                              <p:val>
                                                <p:strVal val="#ppt_x"/>
                                              </p:val>
                                            </p:tav>
                                          </p:tavLst>
                                        </p:anim>
                                        <p:anim calcmode="lin" valueType="num" p14:bounceEnd="40000">
                                          <p:cBhvr additive="base">
                                            <p:cTn id="8" dur="175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4" accel="40000" fill="hold" grpId="0" nodeType="withEffect" p14:presetBounceEnd="40000">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14:bounceEnd="40000">
                                          <p:cBhvr additive="base">
                                            <p:cTn id="11" dur="1750" fill="hold"/>
                                            <p:tgtEl>
                                              <p:spTgt spid="17"/>
                                            </p:tgtEl>
                                            <p:attrNameLst>
                                              <p:attrName>ppt_x</p:attrName>
                                            </p:attrNameLst>
                                          </p:cBhvr>
                                          <p:tavLst>
                                            <p:tav tm="0">
                                              <p:val>
                                                <p:strVal val="#ppt_x"/>
                                              </p:val>
                                            </p:tav>
                                            <p:tav tm="100000">
                                              <p:val>
                                                <p:strVal val="#ppt_x"/>
                                              </p:val>
                                            </p:tav>
                                          </p:tavLst>
                                        </p:anim>
                                        <p:anim calcmode="lin" valueType="num" p14:bounceEnd="40000">
                                          <p:cBhvr additive="base">
                                            <p:cTn id="12" dur="1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fade">
                                          <p:cBhvr>
                                            <p:cTn id="17" dur="500"/>
                                            <p:tgtEl>
                                              <p:spTgt spid="2050"/>
                                            </p:tgtEl>
                                          </p:cBhvr>
                                        </p:animEffect>
                                      </p:childTnLst>
                                    </p:cTn>
                                  </p:par>
                                </p:childTnLst>
                              </p:cTn>
                            </p:par>
                          </p:childTnLst>
                        </p:cTn>
                      </p:par>
                      <p:par>
                        <p:cTn id="18" fill="hold">
                          <p:stCondLst>
                            <p:cond delay="indefinite"/>
                          </p:stCondLst>
                          <p:childTnLst>
                            <p:par>
                              <p:cTn id="19" fill="hold">
                                <p:stCondLst>
                                  <p:cond delay="0"/>
                                </p:stCondLst>
                                <p:childTnLst>
                                  <p:par>
                                    <p:cTn id="20" presetID="23" presetClass="entr" presetSubtype="32"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strVal val="4*#ppt_w"/>
                                              </p:val>
                                            </p:tav>
                                            <p:tav tm="100000">
                                              <p:val>
                                                <p:strVal val="#ppt_w"/>
                                              </p:val>
                                            </p:tav>
                                          </p:tavLst>
                                        </p:anim>
                                        <p:anim calcmode="lin" valueType="num">
                                          <p:cBhvr>
                                            <p:cTn id="23"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inVertical)">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2050"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4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750" fill="hold"/>
                                            <p:tgtEl>
                                              <p:spTgt spid="16"/>
                                            </p:tgtEl>
                                            <p:attrNameLst>
                                              <p:attrName>ppt_x</p:attrName>
                                            </p:attrNameLst>
                                          </p:cBhvr>
                                          <p:tavLst>
                                            <p:tav tm="0">
                                              <p:val>
                                                <p:strVal val="#ppt_x"/>
                                              </p:val>
                                            </p:tav>
                                            <p:tav tm="100000">
                                              <p:val>
                                                <p:strVal val="#ppt_x"/>
                                              </p:val>
                                            </p:tav>
                                          </p:tavLst>
                                        </p:anim>
                                        <p:anim calcmode="lin" valueType="num">
                                          <p:cBhvr additive="base">
                                            <p:cTn id="8" dur="175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4" accel="4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750" fill="hold"/>
                                            <p:tgtEl>
                                              <p:spTgt spid="17"/>
                                            </p:tgtEl>
                                            <p:attrNameLst>
                                              <p:attrName>ppt_x</p:attrName>
                                            </p:attrNameLst>
                                          </p:cBhvr>
                                          <p:tavLst>
                                            <p:tav tm="0">
                                              <p:val>
                                                <p:strVal val="#ppt_x"/>
                                              </p:val>
                                            </p:tav>
                                            <p:tav tm="100000">
                                              <p:val>
                                                <p:strVal val="#ppt_x"/>
                                              </p:val>
                                            </p:tav>
                                          </p:tavLst>
                                        </p:anim>
                                        <p:anim calcmode="lin" valueType="num">
                                          <p:cBhvr additive="base">
                                            <p:cTn id="12" dur="1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fade">
                                          <p:cBhvr>
                                            <p:cTn id="17" dur="500"/>
                                            <p:tgtEl>
                                              <p:spTgt spid="2050"/>
                                            </p:tgtEl>
                                          </p:cBhvr>
                                        </p:animEffect>
                                      </p:childTnLst>
                                    </p:cTn>
                                  </p:par>
                                </p:childTnLst>
                              </p:cTn>
                            </p:par>
                          </p:childTnLst>
                        </p:cTn>
                      </p:par>
                      <p:par>
                        <p:cTn id="18" fill="hold">
                          <p:stCondLst>
                            <p:cond delay="indefinite"/>
                          </p:stCondLst>
                          <p:childTnLst>
                            <p:par>
                              <p:cTn id="19" fill="hold">
                                <p:stCondLst>
                                  <p:cond delay="0"/>
                                </p:stCondLst>
                                <p:childTnLst>
                                  <p:par>
                                    <p:cTn id="20" presetID="23" presetClass="entr" presetSubtype="32"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strVal val="4*#ppt_w"/>
                                              </p:val>
                                            </p:tav>
                                            <p:tav tm="100000">
                                              <p:val>
                                                <p:strVal val="#ppt_w"/>
                                              </p:val>
                                            </p:tav>
                                          </p:tavLst>
                                        </p:anim>
                                        <p:anim calcmode="lin" valueType="num">
                                          <p:cBhvr>
                                            <p:cTn id="23"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inVertical)">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2050" grpId="0"/>
          <p:bldP spid="8"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 Same Side Corner Rectangle 4"/>
          <p:cNvSpPr/>
          <p:nvPr/>
        </p:nvSpPr>
        <p:spPr>
          <a:xfrm>
            <a:off x="5408617" y="1765611"/>
            <a:ext cx="489569" cy="5466842"/>
          </a:xfrm>
          <a:prstGeom prst="round2SameRect">
            <a:avLst>
              <a:gd name="adj1" fmla="val 50000"/>
              <a:gd name="adj2" fmla="val 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4" name="Group 33"/>
          <p:cNvGrpSpPr/>
          <p:nvPr/>
        </p:nvGrpSpPr>
        <p:grpSpPr>
          <a:xfrm>
            <a:off x="5408619" y="2248173"/>
            <a:ext cx="5341236" cy="936104"/>
            <a:chOff x="5128064" y="2256183"/>
            <a:chExt cx="3273083" cy="515155"/>
          </a:xfrm>
        </p:grpSpPr>
        <p:sp>
          <p:nvSpPr>
            <p:cNvPr id="4" name="Pentagon 3"/>
            <p:cNvSpPr/>
            <p:nvPr/>
          </p:nvSpPr>
          <p:spPr>
            <a:xfrm>
              <a:off x="5128064" y="2256184"/>
              <a:ext cx="3273083" cy="515154"/>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sz="2400" b="1" dirty="0">
                  <a:latin typeface="Arial" panose="020B0604020202020204" pitchFamily="34" charset="0"/>
                  <a:ea typeface="微软雅黑" panose="020B0503020204020204" pitchFamily="34" charset="-122"/>
                  <a:cs typeface="+mn-ea"/>
                  <a:sym typeface="Arial" panose="020B0604020202020204" pitchFamily="34" charset="0"/>
                </a:rPr>
                <a:t>行政执法者必须忠于法律</a:t>
              </a:r>
            </a:p>
          </p:txBody>
        </p:sp>
        <p:sp>
          <p:nvSpPr>
            <p:cNvPr id="9" name="Rectangle 8"/>
            <p:cNvSpPr/>
            <p:nvPr/>
          </p:nvSpPr>
          <p:spPr>
            <a:xfrm>
              <a:off x="5128064" y="2256183"/>
              <a:ext cx="464234" cy="51515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5" name="Group 34"/>
          <p:cNvGrpSpPr/>
          <p:nvPr/>
        </p:nvGrpSpPr>
        <p:grpSpPr>
          <a:xfrm>
            <a:off x="5391781" y="3832349"/>
            <a:ext cx="5374911" cy="1080119"/>
            <a:chOff x="5128064" y="3083032"/>
            <a:chExt cx="3293719" cy="527242"/>
          </a:xfrm>
        </p:grpSpPr>
        <p:sp>
          <p:nvSpPr>
            <p:cNvPr id="6" name="Pentagon 5"/>
            <p:cNvSpPr/>
            <p:nvPr/>
          </p:nvSpPr>
          <p:spPr>
            <a:xfrm>
              <a:off x="5148700" y="3083032"/>
              <a:ext cx="3273083" cy="51515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r>
                <a:rPr lang="zh-CN" altLang="en-US" sz="2400" b="1" dirty="0">
                  <a:latin typeface="Arial" panose="020B0604020202020204" pitchFamily="34" charset="0"/>
                  <a:ea typeface="微软雅黑" panose="020B0503020204020204" pitchFamily="34" charset="-122"/>
                  <a:cs typeface="+mn-ea"/>
                  <a:sym typeface="Arial" panose="020B0604020202020204" pitchFamily="34" charset="0"/>
                </a:rPr>
                <a:t>           行政执法者必须严格按照</a:t>
              </a:r>
              <a:endParaRPr lang="en-US" altLang="zh-CN" sz="2400" b="1" dirty="0">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2400" b="1" dirty="0">
                  <a:latin typeface="Arial" panose="020B0604020202020204" pitchFamily="34" charset="0"/>
                  <a:ea typeface="微软雅黑" panose="020B0503020204020204" pitchFamily="34" charset="-122"/>
                  <a:cs typeface="+mn-ea"/>
                  <a:sym typeface="Arial" panose="020B0604020202020204" pitchFamily="34" charset="0"/>
                </a:rPr>
                <a:t>执法     程序执法</a:t>
              </a:r>
            </a:p>
          </p:txBody>
        </p:sp>
        <p:sp>
          <p:nvSpPr>
            <p:cNvPr id="10" name="Rectangle 9"/>
            <p:cNvSpPr/>
            <p:nvPr/>
          </p:nvSpPr>
          <p:spPr>
            <a:xfrm>
              <a:off x="5128064" y="3095119"/>
              <a:ext cx="464234" cy="51515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5"/>
          <p:cNvGrpSpPr/>
          <p:nvPr/>
        </p:nvGrpSpPr>
        <p:grpSpPr>
          <a:xfrm>
            <a:off x="5395643" y="5344517"/>
            <a:ext cx="5341236" cy="946402"/>
            <a:chOff x="5128064" y="3934054"/>
            <a:chExt cx="3273083" cy="515155"/>
          </a:xfrm>
        </p:grpSpPr>
        <p:sp>
          <p:nvSpPr>
            <p:cNvPr id="7" name="Pentagon 6"/>
            <p:cNvSpPr/>
            <p:nvPr/>
          </p:nvSpPr>
          <p:spPr>
            <a:xfrm>
              <a:off x="5128064" y="3934054"/>
              <a:ext cx="3273083" cy="515154"/>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2400" b="1" dirty="0">
                  <a:latin typeface="Arial" panose="020B0604020202020204" pitchFamily="34" charset="0"/>
                  <a:ea typeface="微软雅黑" panose="020B0503020204020204" pitchFamily="34" charset="-122"/>
                  <a:cs typeface="+mn-ea"/>
                  <a:sym typeface="Arial" panose="020B0604020202020204" pitchFamily="34" charset="0"/>
                </a:rPr>
                <a:t>规范执法自由裁量权，加强对行政执法的监督</a:t>
              </a:r>
            </a:p>
          </p:txBody>
        </p:sp>
        <p:sp>
          <p:nvSpPr>
            <p:cNvPr id="11" name="Rectangle 10"/>
            <p:cNvSpPr/>
            <p:nvPr/>
          </p:nvSpPr>
          <p:spPr>
            <a:xfrm>
              <a:off x="5128064" y="3934054"/>
              <a:ext cx="464234" cy="51515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Group 37"/>
          <p:cNvGrpSpPr/>
          <p:nvPr/>
        </p:nvGrpSpPr>
        <p:grpSpPr>
          <a:xfrm>
            <a:off x="668735" y="1960141"/>
            <a:ext cx="4737560" cy="4351436"/>
            <a:chOff x="689317" y="2256183"/>
            <a:chExt cx="3854548" cy="3715012"/>
          </a:xfrm>
        </p:grpSpPr>
        <p:sp>
          <p:nvSpPr>
            <p:cNvPr id="28" name="Rectangle 27"/>
            <p:cNvSpPr/>
            <p:nvPr/>
          </p:nvSpPr>
          <p:spPr>
            <a:xfrm>
              <a:off x="689317" y="2256183"/>
              <a:ext cx="3854548" cy="30319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TextBox 28"/>
            <p:cNvSpPr txBox="1"/>
            <p:nvPr/>
          </p:nvSpPr>
          <p:spPr>
            <a:xfrm>
              <a:off x="870845" y="2398830"/>
              <a:ext cx="3659257" cy="3572365"/>
            </a:xfrm>
            <a:prstGeom prst="rect">
              <a:avLst/>
            </a:prstGeom>
            <a:noFill/>
          </p:spPr>
          <p:txBody>
            <a:bodyPr wrap="square" rtlCol="0">
              <a:spAutoFit/>
            </a:bodyPr>
            <a:lstStyle/>
            <a:p>
              <a:pPr>
                <a:lnSpc>
                  <a:spcPct val="120000"/>
                </a:lnSpc>
              </a:pP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行政机关是实施法律法规的重要主体，行政执法者必须忠实于法律，带头严格执法，维护公共利益、人民权益和社会秩序。任何人在执法过程中</a:t>
              </a:r>
              <a:r>
                <a:rPr lang="zh-CN" altLang="en-US" sz="28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以权压法</a:t>
              </a: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8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以身试法</a:t>
              </a: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8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法外开恩</a:t>
              </a: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8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徇情枉法</a:t>
              </a: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，都应受到法律的严厉制裁。</a:t>
              </a:r>
            </a:p>
          </p:txBody>
        </p:sp>
      </p:grpSp>
      <p:grpSp>
        <p:nvGrpSpPr>
          <p:cNvPr id="41" name="组合 40"/>
          <p:cNvGrpSpPr/>
          <p:nvPr/>
        </p:nvGrpSpPr>
        <p:grpSpPr>
          <a:xfrm>
            <a:off x="539014" y="726011"/>
            <a:ext cx="11780723" cy="0"/>
            <a:chOff x="503625" y="726011"/>
            <a:chExt cx="11780723" cy="0"/>
          </a:xfrm>
        </p:grpSpPr>
        <p:cxnSp>
          <p:nvCxnSpPr>
            <p:cNvPr id="42" name="直接连接符 41"/>
            <p:cNvCxnSpPr/>
            <p:nvPr/>
          </p:nvCxnSpPr>
          <p:spPr>
            <a:xfrm>
              <a:off x="50362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833317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44" name="TextBox 8"/>
          <p:cNvSpPr txBox="1"/>
          <p:nvPr/>
        </p:nvSpPr>
        <p:spPr>
          <a:xfrm>
            <a:off x="4264706" y="163736"/>
            <a:ext cx="3949155" cy="615553"/>
          </a:xfrm>
          <a:prstGeom prst="rect">
            <a:avLst/>
          </a:prstGeom>
          <a:noFill/>
        </p:spPr>
        <p:txBody>
          <a:bodyPr wrap="square" lIns="0" tIns="0" rIns="0" bIns="0" rtlCol="0" anchor="ctr">
            <a:spAutoFit/>
          </a:bodyPr>
          <a:lstStyle/>
          <a:p>
            <a:pPr algn="ctr"/>
            <a:r>
              <a:rPr lang="zh-CN" altLang="en-US" sz="4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（二）严格执法</a:t>
            </a:r>
          </a:p>
        </p:txBody>
      </p:sp>
    </p:spTree>
    <p:extLst>
      <p:ext uri="{BB962C8B-B14F-4D97-AF65-F5344CB8AC3E}">
        <p14:creationId xmlns:p14="http://schemas.microsoft.com/office/powerpoint/2010/main" val="15487987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left)">
                                      <p:cBhvr>
                                        <p:cTn id="11" dur="500"/>
                                        <p:tgtEl>
                                          <p:spTgt spid="3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left)">
                                      <p:cBhvr>
                                        <p:cTn id="15" dur="500"/>
                                        <p:tgtEl>
                                          <p:spTgt spid="35"/>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left)">
                                      <p:cBhvr>
                                        <p:cTn id="19" dur="500"/>
                                        <p:tgtEl>
                                          <p:spTgt spid="36"/>
                                        </p:tgtEl>
                                      </p:cBhvr>
                                    </p:animEffect>
                                  </p:childTnLst>
                                </p:cTn>
                              </p:par>
                            </p:childTnLst>
                          </p:cTn>
                        </p:par>
                        <p:par>
                          <p:cTn id="20" fill="hold">
                            <p:stCondLst>
                              <p:cond delay="2000"/>
                            </p:stCondLst>
                            <p:childTnLst>
                              <p:par>
                                <p:cTn id="21" presetID="42" presetClass="entr" presetSubtype="0" fill="hold"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1000"/>
                                        <p:tgtEl>
                                          <p:spTgt spid="38"/>
                                        </p:tgtEl>
                                      </p:cBhvr>
                                    </p:animEffect>
                                    <p:anim calcmode="lin" valueType="num">
                                      <p:cBhvr>
                                        <p:cTn id="24" dur="1000" fill="hold"/>
                                        <p:tgtEl>
                                          <p:spTgt spid="38"/>
                                        </p:tgtEl>
                                        <p:attrNameLst>
                                          <p:attrName>ppt_x</p:attrName>
                                        </p:attrNameLst>
                                      </p:cBhvr>
                                      <p:tavLst>
                                        <p:tav tm="0">
                                          <p:val>
                                            <p:strVal val="#ppt_x"/>
                                          </p:val>
                                        </p:tav>
                                        <p:tav tm="100000">
                                          <p:val>
                                            <p:strVal val="#ppt_x"/>
                                          </p:val>
                                        </p:tav>
                                      </p:tavLst>
                                    </p:anim>
                                    <p:anim calcmode="lin" valueType="num">
                                      <p:cBhvr>
                                        <p:cTn id="2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a:xfrm>
            <a:off x="1569394" y="882317"/>
            <a:ext cx="9012286" cy="642902"/>
          </a:xfrm>
        </p:spPr>
        <p:txBody>
          <a:bodyPr>
            <a:normAutofit fontScale="90000"/>
          </a:bodyPr>
          <a:lstStyle/>
          <a:p>
            <a:pPr algn="l" eaLnBrk="1" hangingPunct="1"/>
            <a:r>
              <a:rPr lang="en-US" altLang="zh-CN" sz="4500" b="1" dirty="0">
                <a:solidFill>
                  <a:schemeClr val="tx2"/>
                </a:solidFill>
                <a:latin typeface="微软雅黑" panose="020B0503020204020204" pitchFamily="34" charset="-122"/>
                <a:ea typeface="微软雅黑" panose="020B0503020204020204" pitchFamily="34" charset="-122"/>
              </a:rPr>
              <a:t>(</a:t>
            </a:r>
            <a:r>
              <a:rPr lang="zh-CN" altLang="en-US" sz="4500" b="1" dirty="0">
                <a:solidFill>
                  <a:schemeClr val="tx2"/>
                </a:solidFill>
                <a:latin typeface="微软雅黑" panose="020B0503020204020204" pitchFamily="34" charset="-122"/>
                <a:ea typeface="微软雅黑" panose="020B0503020204020204" pitchFamily="34" charset="-122"/>
              </a:rPr>
              <a:t>三）公正司法</a:t>
            </a:r>
            <a:endParaRPr lang="zh-CN" altLang="en-US" b="1" dirty="0">
              <a:solidFill>
                <a:schemeClr val="tx2"/>
              </a:solidFill>
              <a:latin typeface="微软雅黑" panose="020B0503020204020204" pitchFamily="34" charset="-122"/>
              <a:ea typeface="微软雅黑" panose="020B0503020204020204" pitchFamily="34" charset="-122"/>
            </a:endParaRPr>
          </a:p>
        </p:txBody>
      </p:sp>
      <p:sp>
        <p:nvSpPr>
          <p:cNvPr id="859143" name="AutoShape 7">
            <a:hlinkClick r:id="" action="ppaction://noaction"/>
          </p:cNvPr>
          <p:cNvSpPr>
            <a:spLocks noChangeArrowheads="1"/>
          </p:cNvSpPr>
          <p:nvPr/>
        </p:nvSpPr>
        <p:spPr bwMode="auto">
          <a:xfrm>
            <a:off x="3087754" y="1899050"/>
            <a:ext cx="4022997" cy="850765"/>
          </a:xfrm>
          <a:prstGeom prst="plaque">
            <a:avLst>
              <a:gd name="adj" fmla="val 16667"/>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path path="circle">
              <a:fillToRect l="50000" t="50000" r="50000" b="50000"/>
            </a:path>
            <a:tileRect/>
          </a:gradFill>
          <a:ln w="25400">
            <a:solidFill>
              <a:srgbClr val="0070C0"/>
            </a:solidFill>
            <a:miter lim="800000"/>
            <a:headEnd/>
            <a:tailEnd/>
          </a:ln>
          <a:effectLst/>
        </p:spPr>
        <p:txBody>
          <a:bodyPr lIns="114803" tIns="57401" rIns="114803" bIns="57401" anchor="ctr">
            <a:spAutoFit/>
          </a:bodyPr>
          <a:lstStyle/>
          <a:p>
            <a:pPr algn="ctr" eaLnBrk="1" hangingPunct="1">
              <a:spcBef>
                <a:spcPct val="50000"/>
              </a:spcBef>
              <a:defRPr/>
            </a:pPr>
            <a:r>
              <a:rPr kumimoji="1" lang="zh-CN" altLang="en-US" sz="3500" b="1" dirty="0">
                <a:latin typeface="Arial" charset="0"/>
                <a:ea typeface="黑体" pitchFamily="2" charset="-122"/>
              </a:rPr>
              <a:t>法治原则</a:t>
            </a:r>
          </a:p>
        </p:txBody>
      </p:sp>
      <p:sp>
        <p:nvSpPr>
          <p:cNvPr id="859144" name="AutoShape 8">
            <a:hlinkClick r:id="" action="ppaction://noaction"/>
          </p:cNvPr>
          <p:cNvSpPr>
            <a:spLocks noChangeArrowheads="1"/>
          </p:cNvSpPr>
          <p:nvPr/>
        </p:nvSpPr>
        <p:spPr bwMode="auto">
          <a:xfrm>
            <a:off x="764350" y="3557639"/>
            <a:ext cx="1610087" cy="1550853"/>
          </a:xfrm>
          <a:prstGeom prst="plaque">
            <a:avLst>
              <a:gd name="adj" fmla="val 16667"/>
            </a:avLst>
          </a:prstGeom>
          <a:gradFill flip="none" rotWithShape="1">
            <a:gsLst>
              <a:gs pos="0">
                <a:schemeClr val="accent1">
                  <a:lumMod val="40000"/>
                  <a:lumOff val="60000"/>
                  <a:tint val="66000"/>
                  <a:satMod val="160000"/>
                </a:schemeClr>
              </a:gs>
              <a:gs pos="50000">
                <a:schemeClr val="accent1">
                  <a:lumMod val="40000"/>
                  <a:lumOff val="60000"/>
                  <a:tint val="44500"/>
                  <a:satMod val="160000"/>
                </a:schemeClr>
              </a:gs>
              <a:gs pos="100000">
                <a:schemeClr val="accent1">
                  <a:lumMod val="40000"/>
                  <a:lumOff val="60000"/>
                  <a:tint val="23500"/>
                  <a:satMod val="160000"/>
                </a:schemeClr>
              </a:gs>
            </a:gsLst>
            <a:path path="circle">
              <a:fillToRect l="50000" t="50000" r="50000" b="50000"/>
            </a:path>
            <a:tileRect/>
          </a:gradFill>
          <a:ln>
            <a:headEnd/>
            <a:tailEnd/>
          </a:ln>
        </p:spPr>
        <p:style>
          <a:lnRef idx="2">
            <a:schemeClr val="accent2"/>
          </a:lnRef>
          <a:fillRef idx="1">
            <a:schemeClr val="lt1"/>
          </a:fillRef>
          <a:effectRef idx="0">
            <a:schemeClr val="accent2"/>
          </a:effectRef>
          <a:fontRef idx="minor">
            <a:schemeClr val="dk1"/>
          </a:fontRef>
        </p:style>
        <p:txBody>
          <a:bodyPr lIns="114803" tIns="57401" rIns="114803" bIns="57401" anchor="ctr">
            <a:spAutoFit/>
          </a:bodyPr>
          <a:lstStyle/>
          <a:p>
            <a:pPr algn="ctr">
              <a:spcBef>
                <a:spcPts val="377"/>
              </a:spcBef>
              <a:spcAft>
                <a:spcPts val="377"/>
              </a:spcAft>
              <a:defRPr/>
            </a:pPr>
            <a:r>
              <a:rPr kumimoji="1" lang="zh-CN" altLang="en-US" sz="3500" b="1" dirty="0">
                <a:solidFill>
                  <a:srgbClr val="C00000"/>
                </a:solidFill>
                <a:ea typeface="黑体" pitchFamily="2" charset="-122"/>
              </a:rPr>
              <a:t>司法原则</a:t>
            </a:r>
          </a:p>
        </p:txBody>
      </p:sp>
      <p:sp>
        <p:nvSpPr>
          <p:cNvPr id="16" name="AutoShape 7">
            <a:hlinkClick r:id="rId2" action="ppaction://hlinksldjump"/>
          </p:cNvPr>
          <p:cNvSpPr>
            <a:spLocks noChangeArrowheads="1"/>
          </p:cNvSpPr>
          <p:nvPr/>
        </p:nvSpPr>
        <p:spPr bwMode="auto">
          <a:xfrm>
            <a:off x="3083608" y="3150571"/>
            <a:ext cx="4027144" cy="850765"/>
          </a:xfrm>
          <a:prstGeom prst="plaque">
            <a:avLst>
              <a:gd name="adj" fmla="val 16667"/>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path path="circle">
              <a:fillToRect l="50000" t="50000" r="50000" b="50000"/>
            </a:path>
            <a:tileRect/>
          </a:gradFill>
          <a:ln w="25400">
            <a:solidFill>
              <a:srgbClr val="0070C0"/>
            </a:solidFill>
            <a:miter lim="800000"/>
            <a:headEnd/>
            <a:tailEnd/>
          </a:ln>
          <a:effectLst/>
        </p:spPr>
        <p:txBody>
          <a:bodyPr lIns="114803" tIns="57401" rIns="114803" bIns="57401" anchor="ctr">
            <a:spAutoFit/>
          </a:bodyPr>
          <a:lstStyle/>
          <a:p>
            <a:pPr algn="ctr">
              <a:spcBef>
                <a:spcPts val="377"/>
              </a:spcBef>
              <a:spcAft>
                <a:spcPts val="377"/>
              </a:spcAft>
              <a:defRPr/>
            </a:pPr>
            <a:r>
              <a:rPr kumimoji="1" lang="zh-CN" altLang="en-US" sz="3500" b="1" dirty="0">
                <a:latin typeface="Arial" charset="0"/>
                <a:ea typeface="黑体" pitchFamily="2" charset="-122"/>
              </a:rPr>
              <a:t>平等原则</a:t>
            </a:r>
          </a:p>
        </p:txBody>
      </p:sp>
      <p:sp>
        <p:nvSpPr>
          <p:cNvPr id="17" name="AutoShape 7">
            <a:hlinkClick r:id="rId2" action="ppaction://hlinksldjump"/>
          </p:cNvPr>
          <p:cNvSpPr>
            <a:spLocks noChangeArrowheads="1"/>
          </p:cNvSpPr>
          <p:nvPr/>
        </p:nvSpPr>
        <p:spPr bwMode="auto">
          <a:xfrm>
            <a:off x="3083606" y="4309561"/>
            <a:ext cx="4025363" cy="850765"/>
          </a:xfrm>
          <a:prstGeom prst="plaque">
            <a:avLst>
              <a:gd name="adj" fmla="val 16667"/>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path path="circle">
              <a:fillToRect l="50000" t="50000" r="50000" b="50000"/>
            </a:path>
            <a:tileRect/>
          </a:gradFill>
          <a:ln w="25400">
            <a:solidFill>
              <a:srgbClr val="0070C0"/>
            </a:solidFill>
            <a:miter lim="800000"/>
            <a:headEnd/>
            <a:tailEnd/>
          </a:ln>
          <a:effectLst/>
        </p:spPr>
        <p:txBody>
          <a:bodyPr lIns="114803" tIns="57401" rIns="114803" bIns="57401" anchor="ctr">
            <a:spAutoFit/>
          </a:bodyPr>
          <a:lstStyle/>
          <a:p>
            <a:pPr algn="ctr" eaLnBrk="1" hangingPunct="1">
              <a:spcBef>
                <a:spcPct val="50000"/>
              </a:spcBef>
              <a:defRPr/>
            </a:pPr>
            <a:r>
              <a:rPr kumimoji="1" lang="zh-CN" altLang="en-US" sz="3500" b="1" dirty="0">
                <a:latin typeface="Arial" charset="0"/>
                <a:ea typeface="黑体" pitchFamily="2" charset="-122"/>
              </a:rPr>
              <a:t>司法独立原则</a:t>
            </a:r>
          </a:p>
        </p:txBody>
      </p:sp>
      <p:sp>
        <p:nvSpPr>
          <p:cNvPr id="18" name="AutoShape 7">
            <a:hlinkClick r:id="" action="ppaction://noaction"/>
          </p:cNvPr>
          <p:cNvSpPr>
            <a:spLocks noChangeArrowheads="1"/>
          </p:cNvSpPr>
          <p:nvPr/>
        </p:nvSpPr>
        <p:spPr bwMode="auto">
          <a:xfrm>
            <a:off x="3048442" y="5561195"/>
            <a:ext cx="4024770" cy="850765"/>
          </a:xfrm>
          <a:prstGeom prst="plaque">
            <a:avLst>
              <a:gd name="adj" fmla="val 16667"/>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path path="circle">
              <a:fillToRect l="50000" t="50000" r="50000" b="50000"/>
            </a:path>
            <a:tileRect/>
          </a:gradFill>
          <a:ln w="25400">
            <a:solidFill>
              <a:srgbClr val="0070C0"/>
            </a:solidFill>
            <a:miter lim="800000"/>
            <a:headEnd/>
            <a:tailEnd/>
          </a:ln>
          <a:effectLst/>
        </p:spPr>
        <p:txBody>
          <a:bodyPr lIns="114803" tIns="57401" rIns="114803" bIns="57401" anchor="ctr">
            <a:spAutoFit/>
          </a:bodyPr>
          <a:lstStyle/>
          <a:p>
            <a:pPr algn="ctr" eaLnBrk="1" hangingPunct="1">
              <a:spcBef>
                <a:spcPct val="50000"/>
              </a:spcBef>
              <a:defRPr/>
            </a:pPr>
            <a:r>
              <a:rPr kumimoji="1" lang="zh-CN" altLang="en-US" sz="3500" b="1" dirty="0">
                <a:latin typeface="Arial" charset="0"/>
                <a:ea typeface="黑体" pitchFamily="2" charset="-122"/>
              </a:rPr>
              <a:t>司法公正原则</a:t>
            </a:r>
          </a:p>
        </p:txBody>
      </p:sp>
      <p:sp>
        <p:nvSpPr>
          <p:cNvPr id="70677" name="AutoShape 21">
            <a:hlinkClick r:id="" action="ppaction://noaction"/>
          </p:cNvPr>
          <p:cNvSpPr>
            <a:spLocks noChangeArrowheads="1"/>
          </p:cNvSpPr>
          <p:nvPr/>
        </p:nvSpPr>
        <p:spPr bwMode="auto">
          <a:xfrm>
            <a:off x="11896578" y="6578029"/>
            <a:ext cx="680888" cy="435298"/>
          </a:xfrm>
          <a:prstGeom prst="upArrow">
            <a:avLst>
              <a:gd name="adj1" fmla="val 50000"/>
              <a:gd name="adj2" fmla="val 25000"/>
            </a:avLst>
          </a:prstGeom>
          <a:gradFill rotWithShape="1">
            <a:gsLst>
              <a:gs pos="0">
                <a:schemeClr val="bg1"/>
              </a:gs>
              <a:gs pos="100000">
                <a:schemeClr val="accent1">
                  <a:alpha val="39998"/>
                </a:schemeClr>
              </a:gs>
            </a:gsLst>
            <a:lin ang="5400000" scaled="1"/>
          </a:gradFill>
          <a:ln w="9525" algn="ctr">
            <a:solidFill>
              <a:schemeClr val="accent1"/>
            </a:solidFill>
            <a:miter lim="800000"/>
            <a:headEnd/>
            <a:tailEnd/>
          </a:ln>
        </p:spPr>
        <p:txBody>
          <a:bodyPr wrap="none" lIns="114803" tIns="57401" rIns="114803" bIns="57401"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endParaRPr lang="zh-CN" altLang="en-US"/>
          </a:p>
        </p:txBody>
      </p:sp>
      <p:sp>
        <p:nvSpPr>
          <p:cNvPr id="2" name="矩形 1"/>
          <p:cNvSpPr/>
          <p:nvPr/>
        </p:nvSpPr>
        <p:spPr>
          <a:xfrm>
            <a:off x="7108970" y="2057322"/>
            <a:ext cx="5254057" cy="577588"/>
          </a:xfrm>
          <a:prstGeom prst="rect">
            <a:avLst/>
          </a:prstGeom>
        </p:spPr>
        <p:txBody>
          <a:bodyPr wrap="none" lIns="114803" tIns="57401" rIns="114803" bIns="57401">
            <a:spAutoFit/>
          </a:bodyPr>
          <a:lstStyle/>
          <a:p>
            <a:r>
              <a:rPr lang="zh-CN" altLang="en-US" sz="3000" b="1" dirty="0">
                <a:latin typeface="楷体_GB2312" pitchFamily="49" charset="-122"/>
                <a:ea typeface="楷体_GB2312" pitchFamily="49" charset="-122"/>
              </a:rPr>
              <a:t>以事实为根据，以法律为准绳</a:t>
            </a:r>
            <a:endParaRPr lang="zh-CN" altLang="en-US" sz="3000" dirty="0"/>
          </a:p>
        </p:txBody>
      </p:sp>
      <p:sp>
        <p:nvSpPr>
          <p:cNvPr id="3" name="矩形 2"/>
          <p:cNvSpPr/>
          <p:nvPr/>
        </p:nvSpPr>
        <p:spPr>
          <a:xfrm>
            <a:off x="7191617" y="3368896"/>
            <a:ext cx="4481410" cy="577588"/>
          </a:xfrm>
          <a:prstGeom prst="rect">
            <a:avLst/>
          </a:prstGeom>
        </p:spPr>
        <p:txBody>
          <a:bodyPr wrap="none" lIns="114803" tIns="57401" rIns="114803" bIns="57401">
            <a:spAutoFit/>
          </a:bodyPr>
          <a:lstStyle/>
          <a:p>
            <a:r>
              <a:rPr lang="zh-CN" altLang="en-US" sz="3000" b="1" dirty="0">
                <a:latin typeface="楷体_GB2312" pitchFamily="49" charset="-122"/>
                <a:ea typeface="楷体_GB2312" pitchFamily="49" charset="-122"/>
              </a:rPr>
              <a:t>公民在法律面前一律平等</a:t>
            </a:r>
            <a:endParaRPr lang="zh-CN" altLang="en-US" sz="3000" dirty="0"/>
          </a:p>
        </p:txBody>
      </p:sp>
      <p:sp>
        <p:nvSpPr>
          <p:cNvPr id="4" name="矩形 3"/>
          <p:cNvSpPr/>
          <p:nvPr/>
        </p:nvSpPr>
        <p:spPr>
          <a:xfrm>
            <a:off x="7222088" y="4543094"/>
            <a:ext cx="4481410" cy="577588"/>
          </a:xfrm>
          <a:prstGeom prst="rect">
            <a:avLst/>
          </a:prstGeom>
        </p:spPr>
        <p:txBody>
          <a:bodyPr wrap="none" lIns="114803" tIns="57401" rIns="114803" bIns="57401">
            <a:spAutoFit/>
          </a:bodyPr>
          <a:lstStyle/>
          <a:p>
            <a:r>
              <a:rPr lang="zh-CN" altLang="en-US" sz="3000" b="1" dirty="0">
                <a:latin typeface="楷体_GB2312" pitchFamily="49" charset="-122"/>
                <a:ea typeface="楷体_GB2312" pitchFamily="49" charset="-122"/>
              </a:rPr>
              <a:t>司法机关独立行使司法权</a:t>
            </a:r>
            <a:endParaRPr lang="zh-CN" altLang="en-US" sz="3000" dirty="0"/>
          </a:p>
        </p:txBody>
      </p:sp>
    </p:spTree>
    <p:extLst>
      <p:ext uri="{BB962C8B-B14F-4D97-AF65-F5344CB8AC3E}">
        <p14:creationId xmlns:p14="http://schemas.microsoft.com/office/powerpoint/2010/main" val="30152090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solidFill>
                  <a:srgbClr val="FF0000"/>
                </a:solidFill>
              </a:rPr>
              <a:t>100-1=0</a:t>
            </a:r>
            <a:endParaRPr lang="zh-CN" altLang="en-US" b="1" dirty="0">
              <a:solidFill>
                <a:srgbClr val="FF0000"/>
              </a:solidFill>
            </a:endParaRPr>
          </a:p>
        </p:txBody>
      </p:sp>
      <p:sp>
        <p:nvSpPr>
          <p:cNvPr id="3" name="内容占位符 2"/>
          <p:cNvSpPr>
            <a:spLocks noGrp="1"/>
          </p:cNvSpPr>
          <p:nvPr>
            <p:ph idx="1"/>
          </p:nvPr>
        </p:nvSpPr>
        <p:spPr/>
        <p:txBody>
          <a:bodyPr>
            <a:normAutofit lnSpcReduction="10000"/>
          </a:bodyPr>
          <a:lstStyle/>
          <a:p>
            <a:pPr>
              <a:lnSpc>
                <a:spcPct val="150000"/>
              </a:lnSpc>
            </a:pPr>
            <a:r>
              <a:rPr lang="zh-CN" altLang="en-US" b="1" dirty="0">
                <a:latin typeface="微软雅黑" panose="020B0503020204020204" pitchFamily="34" charset="-122"/>
                <a:ea typeface="微软雅黑" panose="020B0503020204020204" pitchFamily="34" charset="-122"/>
              </a:rPr>
              <a:t>人民群众每一次求告无门、每一次经历冤假错案，损害的都不仅仅是他们的合法权益，更是法律的尊严和权威，是他们对社会公平正义的信心。</a:t>
            </a:r>
            <a:endParaRPr lang="en-US" altLang="zh-CN" b="1" dirty="0">
              <a:latin typeface="微软雅黑" panose="020B0503020204020204" pitchFamily="34" charset="-122"/>
              <a:ea typeface="微软雅黑" panose="020B0503020204020204" pitchFamily="34" charset="-122"/>
            </a:endParaRPr>
          </a:p>
          <a:p>
            <a:pPr>
              <a:lnSpc>
                <a:spcPct val="150000"/>
              </a:lnSpc>
            </a:pPr>
            <a:r>
              <a:rPr lang="en-US" altLang="zh-CN" b="1" dirty="0">
                <a:latin typeface="微软雅黑" panose="020B0503020204020204" pitchFamily="34" charset="-122"/>
                <a:ea typeface="微软雅黑" panose="020B0503020204020204" pitchFamily="34" charset="-122"/>
              </a:rPr>
              <a:t>100-1=0</a:t>
            </a:r>
            <a:r>
              <a:rPr lang="zh-CN" altLang="en-US" b="1" dirty="0">
                <a:latin typeface="微软雅黑" panose="020B0503020204020204" pitchFamily="34" charset="-122"/>
                <a:ea typeface="微软雅黑" panose="020B0503020204020204" pitchFamily="34" charset="-122"/>
              </a:rPr>
              <a:t>，一个错案的负面影响足以摧毁九十九个公正裁判积累起来的良好形象。执法司法中万分之一的失误，对当事人就是百分之百的伤害。</a:t>
            </a:r>
            <a:endParaRPr lang="en-US" altLang="zh-CN" b="1" dirty="0">
              <a:latin typeface="微软雅黑" panose="020B0503020204020204" pitchFamily="34" charset="-122"/>
              <a:ea typeface="微软雅黑" panose="020B0503020204020204" pitchFamily="34" charset="-122"/>
            </a:endParaRPr>
          </a:p>
          <a:p>
            <a:pPr marL="0" indent="0">
              <a:lnSpc>
                <a:spcPct val="150000"/>
              </a:lnSpc>
              <a:buNone/>
            </a:pP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习近平新时代中国特色社会主义思想学习纲要</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，第</a:t>
            </a:r>
            <a:r>
              <a:rPr lang="en-US" altLang="zh-CN" dirty="0">
                <a:latin typeface="楷体" panose="02010609060101010101" pitchFamily="49" charset="-122"/>
                <a:ea typeface="楷体" panose="02010609060101010101" pitchFamily="49" charset="-122"/>
              </a:rPr>
              <a:t>104</a:t>
            </a:r>
            <a:r>
              <a:rPr lang="zh-CN" altLang="en-US" dirty="0">
                <a:latin typeface="楷体" panose="02010609060101010101" pitchFamily="49" charset="-122"/>
                <a:ea typeface="楷体" panose="02010609060101010101" pitchFamily="49" charset="-122"/>
              </a:rPr>
              <a:t>页。</a:t>
            </a:r>
            <a:endParaRPr lang="en-US" altLang="zh-CN" dirty="0">
              <a:latin typeface="楷体" panose="02010609060101010101" pitchFamily="49" charset="-122"/>
              <a:ea typeface="楷体" panose="02010609060101010101" pitchFamily="49" charset="-122"/>
            </a:endParaRPr>
          </a:p>
          <a:p>
            <a:pPr marL="0" indent="0">
              <a:lnSpc>
                <a:spcPct val="150000"/>
              </a:lnSpc>
              <a:buNone/>
            </a:pPr>
            <a:endParaRPr lang="zh-CN" altLang="en-US"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666186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07" y="1655178"/>
            <a:ext cx="5732739" cy="5225014"/>
            <a:chOff x="0" y="1569337"/>
            <a:chExt cx="5436083" cy="4954631"/>
          </a:xfrm>
        </p:grpSpPr>
        <p:sp>
          <p:nvSpPr>
            <p:cNvPr id="861" name="Rectangle 15"/>
            <p:cNvSpPr>
              <a:spLocks noChangeArrowheads="1"/>
            </p:cNvSpPr>
            <p:nvPr/>
          </p:nvSpPr>
          <p:spPr bwMode="auto">
            <a:xfrm>
              <a:off x="0" y="2559123"/>
              <a:ext cx="1510340" cy="992230"/>
            </a:xfrm>
            <a:prstGeom prst="rect">
              <a:avLst/>
            </a:prstGeom>
            <a:solidFill>
              <a:schemeClr val="accent2"/>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2" name="Rectangle 16"/>
            <p:cNvSpPr>
              <a:spLocks noChangeArrowheads="1"/>
            </p:cNvSpPr>
            <p:nvPr/>
          </p:nvSpPr>
          <p:spPr bwMode="auto">
            <a:xfrm>
              <a:off x="0" y="2559123"/>
              <a:ext cx="1510340" cy="992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8" name="Rectangle 293"/>
            <p:cNvSpPr>
              <a:spLocks noChangeArrowheads="1"/>
            </p:cNvSpPr>
            <p:nvPr/>
          </p:nvSpPr>
          <p:spPr bwMode="auto">
            <a:xfrm>
              <a:off x="0" y="3551352"/>
              <a:ext cx="1510340" cy="990600"/>
            </a:xfrm>
            <a:prstGeom prst="rect">
              <a:avLst/>
            </a:prstGeom>
            <a:solidFill>
              <a:schemeClr val="accent3"/>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9" name="Rectangle 294"/>
            <p:cNvSpPr>
              <a:spLocks noChangeArrowheads="1"/>
            </p:cNvSpPr>
            <p:nvPr/>
          </p:nvSpPr>
          <p:spPr bwMode="auto">
            <a:xfrm>
              <a:off x="0" y="3551352"/>
              <a:ext cx="151034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0" name="Rectangle 687"/>
            <p:cNvSpPr>
              <a:spLocks noChangeArrowheads="1"/>
            </p:cNvSpPr>
            <p:nvPr/>
          </p:nvSpPr>
          <p:spPr bwMode="auto">
            <a:xfrm>
              <a:off x="0" y="5533368"/>
              <a:ext cx="1510340" cy="990600"/>
            </a:xfrm>
            <a:prstGeom prst="rect">
              <a:avLst/>
            </a:prstGeom>
            <a:solidFill>
              <a:schemeClr val="accent5"/>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1" name="Rectangle 688"/>
            <p:cNvSpPr>
              <a:spLocks noChangeArrowheads="1"/>
            </p:cNvSpPr>
            <p:nvPr/>
          </p:nvSpPr>
          <p:spPr bwMode="auto">
            <a:xfrm>
              <a:off x="0" y="5533368"/>
              <a:ext cx="151034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4" name="Rectangle 791"/>
            <p:cNvSpPr>
              <a:spLocks noChangeArrowheads="1"/>
            </p:cNvSpPr>
            <p:nvPr/>
          </p:nvSpPr>
          <p:spPr bwMode="auto">
            <a:xfrm>
              <a:off x="0" y="4541953"/>
              <a:ext cx="1510340" cy="991415"/>
            </a:xfrm>
            <a:prstGeom prst="rect">
              <a:avLst/>
            </a:prstGeom>
            <a:solidFill>
              <a:schemeClr val="accent4"/>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5" name="Rectangle 792"/>
            <p:cNvSpPr>
              <a:spLocks noChangeArrowheads="1"/>
            </p:cNvSpPr>
            <p:nvPr/>
          </p:nvSpPr>
          <p:spPr bwMode="auto">
            <a:xfrm>
              <a:off x="0" y="4541953"/>
              <a:ext cx="1510340" cy="991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6" name="Rectangle 904"/>
            <p:cNvSpPr>
              <a:spLocks noChangeArrowheads="1"/>
            </p:cNvSpPr>
            <p:nvPr/>
          </p:nvSpPr>
          <p:spPr bwMode="auto">
            <a:xfrm>
              <a:off x="0" y="1569337"/>
              <a:ext cx="1510340" cy="989786"/>
            </a:xfrm>
            <a:prstGeom prst="rect">
              <a:avLst/>
            </a:prstGeom>
            <a:solidFill>
              <a:schemeClr val="accent1"/>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7" name="Rectangle 905"/>
            <p:cNvSpPr>
              <a:spLocks noChangeArrowheads="1"/>
            </p:cNvSpPr>
            <p:nvPr/>
          </p:nvSpPr>
          <p:spPr bwMode="auto">
            <a:xfrm>
              <a:off x="0" y="1569337"/>
              <a:ext cx="1510340" cy="989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034"/>
            <p:cNvSpPr>
              <a:spLocks/>
            </p:cNvSpPr>
            <p:nvPr/>
          </p:nvSpPr>
          <p:spPr bwMode="auto">
            <a:xfrm>
              <a:off x="3078519" y="2748119"/>
              <a:ext cx="7332" cy="296528"/>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35"/>
            <p:cNvSpPr>
              <a:spLocks/>
            </p:cNvSpPr>
            <p:nvPr/>
          </p:nvSpPr>
          <p:spPr bwMode="auto">
            <a:xfrm>
              <a:off x="3078519" y="3328141"/>
              <a:ext cx="7332" cy="296528"/>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036"/>
            <p:cNvSpPr>
              <a:spLocks/>
            </p:cNvSpPr>
            <p:nvPr/>
          </p:nvSpPr>
          <p:spPr bwMode="auto">
            <a:xfrm>
              <a:off x="3078519" y="3908164"/>
              <a:ext cx="7332" cy="296528"/>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037"/>
            <p:cNvSpPr>
              <a:spLocks/>
            </p:cNvSpPr>
            <p:nvPr/>
          </p:nvSpPr>
          <p:spPr bwMode="auto">
            <a:xfrm>
              <a:off x="3078519" y="4487372"/>
              <a:ext cx="7332" cy="297343"/>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038"/>
            <p:cNvSpPr>
              <a:spLocks/>
            </p:cNvSpPr>
            <p:nvPr/>
          </p:nvSpPr>
          <p:spPr bwMode="auto">
            <a:xfrm>
              <a:off x="3078519" y="5067394"/>
              <a:ext cx="7332" cy="294899"/>
            </a:xfrm>
            <a:custGeom>
              <a:avLst/>
              <a:gdLst>
                <a:gd name="T0" fmla="*/ 0 w 4"/>
                <a:gd name="T1" fmla="*/ 2 h 153"/>
                <a:gd name="T2" fmla="*/ 0 w 4"/>
                <a:gd name="T3" fmla="*/ 151 h 153"/>
                <a:gd name="T4" fmla="*/ 2 w 4"/>
                <a:gd name="T5" fmla="*/ 153 h 153"/>
                <a:gd name="T6" fmla="*/ 4 w 4"/>
                <a:gd name="T7" fmla="*/ 151 h 153"/>
                <a:gd name="T8" fmla="*/ 4 w 4"/>
                <a:gd name="T9" fmla="*/ 2 h 153"/>
                <a:gd name="T10" fmla="*/ 2 w 4"/>
                <a:gd name="T11" fmla="*/ 0 h 153"/>
                <a:gd name="T12" fmla="*/ 0 w 4"/>
                <a:gd name="T13" fmla="*/ 2 h 153"/>
              </a:gdLst>
              <a:ahLst/>
              <a:cxnLst>
                <a:cxn ang="0">
                  <a:pos x="T0" y="T1"/>
                </a:cxn>
                <a:cxn ang="0">
                  <a:pos x="T2" y="T3"/>
                </a:cxn>
                <a:cxn ang="0">
                  <a:pos x="T4" y="T5"/>
                </a:cxn>
                <a:cxn ang="0">
                  <a:pos x="T6" y="T7"/>
                </a:cxn>
                <a:cxn ang="0">
                  <a:pos x="T8" y="T9"/>
                </a:cxn>
                <a:cxn ang="0">
                  <a:pos x="T10" y="T11"/>
                </a:cxn>
                <a:cxn ang="0">
                  <a:pos x="T12" y="T13"/>
                </a:cxn>
              </a:cxnLst>
              <a:rect l="0" t="0" r="r" b="b"/>
              <a:pathLst>
                <a:path w="4" h="153">
                  <a:moveTo>
                    <a:pt x="0" y="2"/>
                  </a:moveTo>
                  <a:cubicBezTo>
                    <a:pt x="0" y="151"/>
                    <a:pt x="0" y="151"/>
                    <a:pt x="0" y="151"/>
                  </a:cubicBezTo>
                  <a:cubicBezTo>
                    <a:pt x="0" y="153"/>
                    <a:pt x="1" y="153"/>
                    <a:pt x="2" y="153"/>
                  </a:cubicBezTo>
                  <a:cubicBezTo>
                    <a:pt x="3" y="153"/>
                    <a:pt x="4" y="153"/>
                    <a:pt x="4" y="151"/>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039"/>
            <p:cNvSpPr>
              <a:spLocks/>
            </p:cNvSpPr>
            <p:nvPr/>
          </p:nvSpPr>
          <p:spPr bwMode="auto">
            <a:xfrm>
              <a:off x="5191691" y="3222238"/>
              <a:ext cx="244392"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40"/>
            <p:cNvSpPr>
              <a:spLocks/>
            </p:cNvSpPr>
            <p:nvPr/>
          </p:nvSpPr>
          <p:spPr bwMode="auto">
            <a:xfrm>
              <a:off x="4649956" y="3803890"/>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41"/>
            <p:cNvSpPr>
              <a:spLocks/>
            </p:cNvSpPr>
            <p:nvPr/>
          </p:nvSpPr>
          <p:spPr bwMode="auto">
            <a:xfrm>
              <a:off x="4902494" y="4967194"/>
              <a:ext cx="244392"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4"/>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042"/>
            <p:cNvSpPr>
              <a:spLocks/>
            </p:cNvSpPr>
            <p:nvPr/>
          </p:nvSpPr>
          <p:spPr bwMode="auto">
            <a:xfrm>
              <a:off x="4143251" y="4385542"/>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043"/>
            <p:cNvSpPr>
              <a:spLocks/>
            </p:cNvSpPr>
            <p:nvPr/>
          </p:nvSpPr>
          <p:spPr bwMode="auto">
            <a:xfrm>
              <a:off x="4006392" y="2639772"/>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51" name="Group 1050"/>
            <p:cNvGrpSpPr/>
            <p:nvPr/>
          </p:nvGrpSpPr>
          <p:grpSpPr>
            <a:xfrm>
              <a:off x="497872" y="4806689"/>
              <a:ext cx="464344" cy="465138"/>
              <a:chOff x="9145588" y="4435475"/>
              <a:chExt cx="464344" cy="465138"/>
            </a:xfrm>
            <a:solidFill>
              <a:schemeClr val="bg2"/>
            </a:solidFill>
          </p:grpSpPr>
          <p:sp>
            <p:nvSpPr>
              <p:cNvPr id="1052"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3"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4"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5"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6"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7"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8"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9"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0"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61" name="Group 1060"/>
            <p:cNvGrpSpPr/>
            <p:nvPr/>
          </p:nvGrpSpPr>
          <p:grpSpPr>
            <a:xfrm>
              <a:off x="495719" y="3827954"/>
              <a:ext cx="465138" cy="435769"/>
              <a:chOff x="5368132" y="3540125"/>
              <a:chExt cx="465138" cy="435769"/>
            </a:xfrm>
            <a:solidFill>
              <a:schemeClr val="bg2"/>
            </a:solidFill>
          </p:grpSpPr>
          <p:sp>
            <p:nvSpPr>
              <p:cNvPr id="1062"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3"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64" name="Group 1063"/>
            <p:cNvGrpSpPr/>
            <p:nvPr/>
          </p:nvGrpSpPr>
          <p:grpSpPr>
            <a:xfrm>
              <a:off x="548788" y="2825660"/>
              <a:ext cx="319088" cy="465138"/>
              <a:chOff x="3582988" y="3510757"/>
              <a:chExt cx="319088" cy="465138"/>
            </a:xfrm>
            <a:solidFill>
              <a:schemeClr val="bg2"/>
            </a:solidFill>
          </p:grpSpPr>
          <p:sp>
            <p:nvSpPr>
              <p:cNvPr id="1065"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6"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67" name="Group 1066"/>
            <p:cNvGrpSpPr/>
            <p:nvPr/>
          </p:nvGrpSpPr>
          <p:grpSpPr>
            <a:xfrm>
              <a:off x="522204" y="5833008"/>
              <a:ext cx="465138" cy="391319"/>
              <a:chOff x="5368132" y="2625725"/>
              <a:chExt cx="465138" cy="391319"/>
            </a:xfrm>
            <a:solidFill>
              <a:schemeClr val="bg2"/>
            </a:solidFill>
          </p:grpSpPr>
          <p:sp>
            <p:nvSpPr>
              <p:cNvPr id="1068"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9"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0"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71" name="Group 1070"/>
            <p:cNvGrpSpPr/>
            <p:nvPr/>
          </p:nvGrpSpPr>
          <p:grpSpPr>
            <a:xfrm>
              <a:off x="522998" y="1828650"/>
              <a:ext cx="464344" cy="464344"/>
              <a:chOff x="4439444" y="1652588"/>
              <a:chExt cx="464344" cy="464344"/>
            </a:xfrm>
            <a:solidFill>
              <a:schemeClr val="bg2"/>
            </a:solidFill>
          </p:grpSpPr>
          <p:sp>
            <p:nvSpPr>
              <p:cNvPr id="1072"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3"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4"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078" name="TextBox 1077"/>
            <p:cNvSpPr txBox="1"/>
            <p:nvPr/>
          </p:nvSpPr>
          <p:spPr>
            <a:xfrm>
              <a:off x="2843368" y="3308271"/>
              <a:ext cx="1196584" cy="279568"/>
            </a:xfrm>
            <a:prstGeom prst="rect">
              <a:avLst/>
            </a:prstGeom>
            <a:noFill/>
          </p:spPr>
          <p:txBody>
            <a:bodyPr wrap="none" rtlCol="0">
              <a:spAutoFit/>
            </a:bodyPr>
            <a:lstStyle/>
            <a:p>
              <a:pPr algn="ctr">
                <a:lnSpc>
                  <a:spcPct val="120000"/>
                </a:lnSpc>
              </a:pPr>
              <a:r>
                <a:rPr lang="zh-CN" altLang="en-US" sz="12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9" name="TextBox 1078"/>
            <p:cNvSpPr txBox="1"/>
            <p:nvPr/>
          </p:nvSpPr>
          <p:spPr>
            <a:xfrm>
              <a:off x="2843368" y="5078223"/>
              <a:ext cx="1196584" cy="279568"/>
            </a:xfrm>
            <a:prstGeom prst="rect">
              <a:avLst/>
            </a:prstGeom>
            <a:noFill/>
          </p:spPr>
          <p:txBody>
            <a:bodyPr wrap="none" rtlCol="0">
              <a:spAutoFit/>
            </a:bodyPr>
            <a:lstStyle/>
            <a:p>
              <a:pPr algn="ctr">
                <a:lnSpc>
                  <a:spcPct val="120000"/>
                </a:lnSpc>
              </a:pPr>
              <a:r>
                <a:rPr lang="zh-CN" altLang="en-US" sz="12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0" name="TextBox 1079"/>
            <p:cNvSpPr txBox="1"/>
            <p:nvPr/>
          </p:nvSpPr>
          <p:spPr>
            <a:xfrm>
              <a:off x="2843368" y="4504310"/>
              <a:ext cx="1196584" cy="279568"/>
            </a:xfrm>
            <a:prstGeom prst="rect">
              <a:avLst/>
            </a:prstGeom>
            <a:noFill/>
          </p:spPr>
          <p:txBody>
            <a:bodyPr wrap="none" rtlCol="0">
              <a:spAutoFit/>
            </a:bodyPr>
            <a:lstStyle/>
            <a:p>
              <a:pPr algn="ctr">
                <a:lnSpc>
                  <a:spcPct val="120000"/>
                </a:lnSpc>
              </a:pPr>
              <a:r>
                <a:rPr lang="zh-CN" altLang="en-US" sz="12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88" name="TextBox 8"/>
          <p:cNvSpPr txBox="1"/>
          <p:nvPr/>
        </p:nvSpPr>
        <p:spPr>
          <a:xfrm>
            <a:off x="4454798" y="172013"/>
            <a:ext cx="3949155" cy="615553"/>
          </a:xfrm>
          <a:prstGeom prst="rect">
            <a:avLst/>
          </a:prstGeom>
          <a:noFill/>
        </p:spPr>
        <p:txBody>
          <a:bodyPr wrap="square" lIns="0" tIns="0" rIns="0" bIns="0" rtlCol="0" anchor="ctr">
            <a:spAutoFit/>
          </a:bodyPr>
          <a:lstStyle/>
          <a:p>
            <a:pPr algn="ctr"/>
            <a:r>
              <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（三）公正司法</a:t>
            </a:r>
          </a:p>
        </p:txBody>
      </p:sp>
      <p:grpSp>
        <p:nvGrpSpPr>
          <p:cNvPr id="90" name="组合 89"/>
          <p:cNvGrpSpPr/>
          <p:nvPr/>
        </p:nvGrpSpPr>
        <p:grpSpPr>
          <a:xfrm>
            <a:off x="539014" y="726011"/>
            <a:ext cx="11780723" cy="0"/>
            <a:chOff x="503625" y="726011"/>
            <a:chExt cx="11780723" cy="0"/>
          </a:xfrm>
        </p:grpSpPr>
        <p:cxnSp>
          <p:nvCxnSpPr>
            <p:cNvPr id="91" name="直接连接符 90"/>
            <p:cNvCxnSpPr/>
            <p:nvPr/>
          </p:nvCxnSpPr>
          <p:spPr>
            <a:xfrm>
              <a:off x="50362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833317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1539735" y="1822468"/>
            <a:ext cx="6245621" cy="523220"/>
          </a:xfrm>
          <a:prstGeom prst="rect">
            <a:avLst/>
          </a:prstGeom>
        </p:spPr>
        <p:txBody>
          <a:bodyPr wrap="none">
            <a:spAutoFit/>
          </a:bodyPr>
          <a:lstStyle/>
          <a:p>
            <a:r>
              <a:rPr lang="zh-CN" altLang="en-US" sz="2800" b="1" dirty="0"/>
              <a:t>司法独立</a:t>
            </a:r>
            <a:r>
              <a:rPr lang="en-US" altLang="zh-CN" sz="2800" b="1" dirty="0"/>
              <a:t>——</a:t>
            </a:r>
            <a:r>
              <a:rPr lang="zh-CN" altLang="en-US" sz="2800" b="1" dirty="0"/>
              <a:t>权力、行政不得干预司法</a:t>
            </a:r>
            <a:endParaRPr lang="en-US" altLang="zh-CN" sz="2800" b="1" dirty="0"/>
          </a:p>
        </p:txBody>
      </p:sp>
      <p:sp>
        <p:nvSpPr>
          <p:cNvPr id="6" name="矩形 5"/>
          <p:cNvSpPr/>
          <p:nvPr/>
        </p:nvSpPr>
        <p:spPr>
          <a:xfrm>
            <a:off x="1644063" y="5224055"/>
            <a:ext cx="6245621" cy="523220"/>
          </a:xfrm>
          <a:prstGeom prst="rect">
            <a:avLst/>
          </a:prstGeom>
        </p:spPr>
        <p:txBody>
          <a:bodyPr wrap="none">
            <a:spAutoFit/>
          </a:bodyPr>
          <a:lstStyle/>
          <a:p>
            <a:r>
              <a:rPr lang="zh-CN" altLang="en-US" sz="2800" b="1" dirty="0"/>
              <a:t>司法独立</a:t>
            </a:r>
            <a:r>
              <a:rPr lang="en-US" altLang="zh-CN" sz="2800" b="1" dirty="0"/>
              <a:t>——</a:t>
            </a:r>
            <a:r>
              <a:rPr lang="zh-CN" altLang="en-US" sz="2800" b="1" dirty="0"/>
              <a:t>司法不受舆论、媒体影响</a:t>
            </a:r>
            <a:endParaRPr lang="en-US" altLang="zh-CN" sz="2800" b="1" dirty="0"/>
          </a:p>
        </p:txBody>
      </p:sp>
      <p:sp>
        <p:nvSpPr>
          <p:cNvPr id="7" name="矩形 6"/>
          <p:cNvSpPr/>
          <p:nvPr/>
        </p:nvSpPr>
        <p:spPr>
          <a:xfrm>
            <a:off x="1567503" y="2986743"/>
            <a:ext cx="7327647" cy="523220"/>
          </a:xfrm>
          <a:prstGeom prst="rect">
            <a:avLst/>
          </a:prstGeom>
        </p:spPr>
        <p:txBody>
          <a:bodyPr wrap="none">
            <a:spAutoFit/>
          </a:bodyPr>
          <a:lstStyle/>
          <a:p>
            <a:r>
              <a:rPr lang="zh-CN" altLang="en-US" sz="2800" b="1" dirty="0"/>
              <a:t>司法改革</a:t>
            </a:r>
            <a:r>
              <a:rPr lang="en-US" altLang="zh-CN" sz="2800" b="1" dirty="0"/>
              <a:t>——</a:t>
            </a:r>
            <a:r>
              <a:rPr lang="zh-CN" altLang="en-US" sz="2800" b="1" dirty="0"/>
              <a:t>剥离法院与地方行政的利益关系</a:t>
            </a:r>
            <a:endParaRPr lang="en-US" altLang="zh-CN" sz="2800" b="1" dirty="0"/>
          </a:p>
        </p:txBody>
      </p:sp>
      <p:sp>
        <p:nvSpPr>
          <p:cNvPr id="8" name="矩形 7"/>
          <p:cNvSpPr/>
          <p:nvPr/>
        </p:nvSpPr>
        <p:spPr>
          <a:xfrm>
            <a:off x="1644063" y="4220788"/>
            <a:ext cx="5234125" cy="523220"/>
          </a:xfrm>
          <a:prstGeom prst="rect">
            <a:avLst/>
          </a:prstGeom>
        </p:spPr>
        <p:txBody>
          <a:bodyPr wrap="none">
            <a:spAutoFit/>
          </a:bodyPr>
          <a:lstStyle/>
          <a:p>
            <a:r>
              <a:rPr lang="zh-CN" altLang="en-US" sz="2800" b="1" dirty="0"/>
              <a:t>让司法活动体现、维护公平正义</a:t>
            </a:r>
            <a:endParaRPr lang="en-US" altLang="zh-CN" sz="2800" b="1" dirty="0"/>
          </a:p>
        </p:txBody>
      </p:sp>
      <p:sp>
        <p:nvSpPr>
          <p:cNvPr id="9" name="矩形 8"/>
          <p:cNvSpPr/>
          <p:nvPr/>
        </p:nvSpPr>
        <p:spPr>
          <a:xfrm>
            <a:off x="1612874" y="6288472"/>
            <a:ext cx="3070071" cy="523220"/>
          </a:xfrm>
          <a:prstGeom prst="rect">
            <a:avLst/>
          </a:prstGeom>
        </p:spPr>
        <p:txBody>
          <a:bodyPr wrap="none">
            <a:spAutoFit/>
          </a:bodyPr>
          <a:lstStyle/>
          <a:p>
            <a:r>
              <a:rPr lang="zh-CN" altLang="en-US" sz="2800" b="1" dirty="0"/>
              <a:t>司法程序公开公正</a:t>
            </a:r>
            <a:endParaRPr lang="en-US" altLang="zh-CN" sz="2800" b="1" dirty="0"/>
          </a:p>
        </p:txBody>
      </p:sp>
    </p:spTree>
    <p:extLst>
      <p:ext uri="{BB962C8B-B14F-4D97-AF65-F5344CB8AC3E}">
        <p14:creationId xmlns:p14="http://schemas.microsoft.com/office/powerpoint/2010/main" val="81950061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07" y="1655178"/>
            <a:ext cx="5732739" cy="5225014"/>
            <a:chOff x="0" y="1569337"/>
            <a:chExt cx="5436083" cy="4954631"/>
          </a:xfrm>
        </p:grpSpPr>
        <p:sp>
          <p:nvSpPr>
            <p:cNvPr id="862" name="Rectangle 16"/>
            <p:cNvSpPr>
              <a:spLocks noChangeArrowheads="1"/>
            </p:cNvSpPr>
            <p:nvPr/>
          </p:nvSpPr>
          <p:spPr bwMode="auto">
            <a:xfrm>
              <a:off x="0" y="2559123"/>
              <a:ext cx="1510340" cy="992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9" name="Rectangle 294"/>
            <p:cNvSpPr>
              <a:spLocks noChangeArrowheads="1"/>
            </p:cNvSpPr>
            <p:nvPr/>
          </p:nvSpPr>
          <p:spPr bwMode="auto">
            <a:xfrm>
              <a:off x="0" y="3551352"/>
              <a:ext cx="151034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1" name="Rectangle 688"/>
            <p:cNvSpPr>
              <a:spLocks noChangeArrowheads="1"/>
            </p:cNvSpPr>
            <p:nvPr/>
          </p:nvSpPr>
          <p:spPr bwMode="auto">
            <a:xfrm>
              <a:off x="0" y="5533368"/>
              <a:ext cx="151034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5" name="Rectangle 792"/>
            <p:cNvSpPr>
              <a:spLocks noChangeArrowheads="1"/>
            </p:cNvSpPr>
            <p:nvPr/>
          </p:nvSpPr>
          <p:spPr bwMode="auto">
            <a:xfrm>
              <a:off x="0" y="4541953"/>
              <a:ext cx="1510340" cy="991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6" name="Rectangle 904"/>
            <p:cNvSpPr>
              <a:spLocks noChangeArrowheads="1"/>
            </p:cNvSpPr>
            <p:nvPr/>
          </p:nvSpPr>
          <p:spPr bwMode="auto">
            <a:xfrm>
              <a:off x="0" y="1569337"/>
              <a:ext cx="1510340" cy="989786"/>
            </a:xfrm>
            <a:prstGeom prst="rect">
              <a:avLst/>
            </a:prstGeom>
            <a:solidFill>
              <a:schemeClr val="accent1"/>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7" name="Rectangle 905"/>
            <p:cNvSpPr>
              <a:spLocks noChangeArrowheads="1"/>
            </p:cNvSpPr>
            <p:nvPr/>
          </p:nvSpPr>
          <p:spPr bwMode="auto">
            <a:xfrm>
              <a:off x="0" y="1569337"/>
              <a:ext cx="1510340" cy="989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034"/>
            <p:cNvSpPr>
              <a:spLocks/>
            </p:cNvSpPr>
            <p:nvPr/>
          </p:nvSpPr>
          <p:spPr bwMode="auto">
            <a:xfrm>
              <a:off x="3078519" y="2748119"/>
              <a:ext cx="7332" cy="296528"/>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35"/>
            <p:cNvSpPr>
              <a:spLocks/>
            </p:cNvSpPr>
            <p:nvPr/>
          </p:nvSpPr>
          <p:spPr bwMode="auto">
            <a:xfrm>
              <a:off x="3078519" y="3328141"/>
              <a:ext cx="7332" cy="296528"/>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036"/>
            <p:cNvSpPr>
              <a:spLocks/>
            </p:cNvSpPr>
            <p:nvPr/>
          </p:nvSpPr>
          <p:spPr bwMode="auto">
            <a:xfrm>
              <a:off x="3078519" y="3908164"/>
              <a:ext cx="7332" cy="296528"/>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037"/>
            <p:cNvSpPr>
              <a:spLocks/>
            </p:cNvSpPr>
            <p:nvPr/>
          </p:nvSpPr>
          <p:spPr bwMode="auto">
            <a:xfrm>
              <a:off x="3078519" y="4487372"/>
              <a:ext cx="7332" cy="297343"/>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038"/>
            <p:cNvSpPr>
              <a:spLocks/>
            </p:cNvSpPr>
            <p:nvPr/>
          </p:nvSpPr>
          <p:spPr bwMode="auto">
            <a:xfrm>
              <a:off x="3078519" y="5067394"/>
              <a:ext cx="7332" cy="294899"/>
            </a:xfrm>
            <a:custGeom>
              <a:avLst/>
              <a:gdLst>
                <a:gd name="T0" fmla="*/ 0 w 4"/>
                <a:gd name="T1" fmla="*/ 2 h 153"/>
                <a:gd name="T2" fmla="*/ 0 w 4"/>
                <a:gd name="T3" fmla="*/ 151 h 153"/>
                <a:gd name="T4" fmla="*/ 2 w 4"/>
                <a:gd name="T5" fmla="*/ 153 h 153"/>
                <a:gd name="T6" fmla="*/ 4 w 4"/>
                <a:gd name="T7" fmla="*/ 151 h 153"/>
                <a:gd name="T8" fmla="*/ 4 w 4"/>
                <a:gd name="T9" fmla="*/ 2 h 153"/>
                <a:gd name="T10" fmla="*/ 2 w 4"/>
                <a:gd name="T11" fmla="*/ 0 h 153"/>
                <a:gd name="T12" fmla="*/ 0 w 4"/>
                <a:gd name="T13" fmla="*/ 2 h 153"/>
              </a:gdLst>
              <a:ahLst/>
              <a:cxnLst>
                <a:cxn ang="0">
                  <a:pos x="T0" y="T1"/>
                </a:cxn>
                <a:cxn ang="0">
                  <a:pos x="T2" y="T3"/>
                </a:cxn>
                <a:cxn ang="0">
                  <a:pos x="T4" y="T5"/>
                </a:cxn>
                <a:cxn ang="0">
                  <a:pos x="T6" y="T7"/>
                </a:cxn>
                <a:cxn ang="0">
                  <a:pos x="T8" y="T9"/>
                </a:cxn>
                <a:cxn ang="0">
                  <a:pos x="T10" y="T11"/>
                </a:cxn>
                <a:cxn ang="0">
                  <a:pos x="T12" y="T13"/>
                </a:cxn>
              </a:cxnLst>
              <a:rect l="0" t="0" r="r" b="b"/>
              <a:pathLst>
                <a:path w="4" h="153">
                  <a:moveTo>
                    <a:pt x="0" y="2"/>
                  </a:moveTo>
                  <a:cubicBezTo>
                    <a:pt x="0" y="151"/>
                    <a:pt x="0" y="151"/>
                    <a:pt x="0" y="151"/>
                  </a:cubicBezTo>
                  <a:cubicBezTo>
                    <a:pt x="0" y="153"/>
                    <a:pt x="1" y="153"/>
                    <a:pt x="2" y="153"/>
                  </a:cubicBezTo>
                  <a:cubicBezTo>
                    <a:pt x="3" y="153"/>
                    <a:pt x="4" y="153"/>
                    <a:pt x="4" y="151"/>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039"/>
            <p:cNvSpPr>
              <a:spLocks/>
            </p:cNvSpPr>
            <p:nvPr/>
          </p:nvSpPr>
          <p:spPr bwMode="auto">
            <a:xfrm>
              <a:off x="5191691" y="3222238"/>
              <a:ext cx="244392"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40"/>
            <p:cNvSpPr>
              <a:spLocks/>
            </p:cNvSpPr>
            <p:nvPr/>
          </p:nvSpPr>
          <p:spPr bwMode="auto">
            <a:xfrm>
              <a:off x="4649956" y="3803890"/>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41"/>
            <p:cNvSpPr>
              <a:spLocks/>
            </p:cNvSpPr>
            <p:nvPr/>
          </p:nvSpPr>
          <p:spPr bwMode="auto">
            <a:xfrm>
              <a:off x="4902494" y="4967194"/>
              <a:ext cx="244392"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4"/>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042"/>
            <p:cNvSpPr>
              <a:spLocks/>
            </p:cNvSpPr>
            <p:nvPr/>
          </p:nvSpPr>
          <p:spPr bwMode="auto">
            <a:xfrm>
              <a:off x="4143251" y="4385542"/>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043"/>
            <p:cNvSpPr>
              <a:spLocks/>
            </p:cNvSpPr>
            <p:nvPr/>
          </p:nvSpPr>
          <p:spPr bwMode="auto">
            <a:xfrm>
              <a:off x="4006392" y="2639772"/>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5" name="AutoShape 10"/>
            <p:cNvSpPr>
              <a:spLocks/>
            </p:cNvSpPr>
            <p:nvPr/>
          </p:nvSpPr>
          <p:spPr bwMode="auto">
            <a:xfrm>
              <a:off x="759016" y="5067833"/>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solidFill>
              <a:schemeClr val="bg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9" name="AutoShape 121"/>
            <p:cNvSpPr>
              <a:spLocks/>
            </p:cNvSpPr>
            <p:nvPr/>
          </p:nvSpPr>
          <p:spPr bwMode="auto">
            <a:xfrm>
              <a:off x="696829" y="5992552"/>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solidFill>
              <a:schemeClr val="bg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71" name="Group 1070"/>
            <p:cNvGrpSpPr/>
            <p:nvPr/>
          </p:nvGrpSpPr>
          <p:grpSpPr>
            <a:xfrm>
              <a:off x="522998" y="1828650"/>
              <a:ext cx="464344" cy="464344"/>
              <a:chOff x="4439444" y="1652588"/>
              <a:chExt cx="464344" cy="464344"/>
            </a:xfrm>
            <a:solidFill>
              <a:schemeClr val="bg2"/>
            </a:solidFill>
          </p:grpSpPr>
          <p:sp>
            <p:nvSpPr>
              <p:cNvPr id="1072"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3"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4"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078" name="TextBox 1077"/>
            <p:cNvSpPr txBox="1"/>
            <p:nvPr/>
          </p:nvSpPr>
          <p:spPr>
            <a:xfrm>
              <a:off x="2843368" y="3308271"/>
              <a:ext cx="1196584" cy="279568"/>
            </a:xfrm>
            <a:prstGeom prst="rect">
              <a:avLst/>
            </a:prstGeom>
            <a:noFill/>
          </p:spPr>
          <p:txBody>
            <a:bodyPr wrap="none" rtlCol="0">
              <a:spAutoFit/>
            </a:bodyPr>
            <a:lstStyle/>
            <a:p>
              <a:pPr algn="ctr">
                <a:lnSpc>
                  <a:spcPct val="120000"/>
                </a:lnSpc>
              </a:pPr>
              <a:r>
                <a:rPr lang="zh-CN" altLang="en-US" sz="12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9" name="TextBox 1078"/>
            <p:cNvSpPr txBox="1"/>
            <p:nvPr/>
          </p:nvSpPr>
          <p:spPr>
            <a:xfrm>
              <a:off x="2843368" y="5078223"/>
              <a:ext cx="1196584" cy="279568"/>
            </a:xfrm>
            <a:prstGeom prst="rect">
              <a:avLst/>
            </a:prstGeom>
            <a:noFill/>
          </p:spPr>
          <p:txBody>
            <a:bodyPr wrap="none" rtlCol="0">
              <a:spAutoFit/>
            </a:bodyPr>
            <a:lstStyle/>
            <a:p>
              <a:pPr algn="ctr">
                <a:lnSpc>
                  <a:spcPct val="120000"/>
                </a:lnSpc>
              </a:pPr>
              <a:r>
                <a:rPr lang="zh-CN" altLang="en-US" sz="12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0" name="TextBox 1079"/>
            <p:cNvSpPr txBox="1"/>
            <p:nvPr/>
          </p:nvSpPr>
          <p:spPr>
            <a:xfrm>
              <a:off x="2843368" y="4504310"/>
              <a:ext cx="1196584" cy="279568"/>
            </a:xfrm>
            <a:prstGeom prst="rect">
              <a:avLst/>
            </a:prstGeom>
            <a:noFill/>
          </p:spPr>
          <p:txBody>
            <a:bodyPr wrap="none" rtlCol="0">
              <a:spAutoFit/>
            </a:bodyPr>
            <a:lstStyle/>
            <a:p>
              <a:pPr algn="ctr">
                <a:lnSpc>
                  <a:spcPct val="120000"/>
                </a:lnSpc>
              </a:pPr>
              <a:r>
                <a:rPr lang="zh-CN" altLang="en-US" sz="12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 name="组合 2"/>
          <p:cNvGrpSpPr/>
          <p:nvPr/>
        </p:nvGrpSpPr>
        <p:grpSpPr>
          <a:xfrm>
            <a:off x="1100783" y="2923369"/>
            <a:ext cx="11058304" cy="1599027"/>
            <a:chOff x="7151147" y="1264164"/>
            <a:chExt cx="5736325" cy="1599027"/>
          </a:xfrm>
        </p:grpSpPr>
        <p:sp>
          <p:nvSpPr>
            <p:cNvPr id="1109" name="Freeform 1108"/>
            <p:cNvSpPr>
              <a:spLocks noEditPoints="1"/>
            </p:cNvSpPr>
            <p:nvPr/>
          </p:nvSpPr>
          <p:spPr bwMode="auto">
            <a:xfrm>
              <a:off x="7151147" y="1326273"/>
              <a:ext cx="257725" cy="444950"/>
            </a:xfrm>
            <a:custGeom>
              <a:avLst/>
              <a:gdLst>
                <a:gd name="T0" fmla="*/ 87 w 91"/>
                <a:gd name="T1" fmla="*/ 39 h 93"/>
                <a:gd name="T2" fmla="*/ 91 w 91"/>
                <a:gd name="T3" fmla="*/ 46 h 93"/>
                <a:gd name="T4" fmla="*/ 91 w 91"/>
                <a:gd name="T5" fmla="*/ 83 h 93"/>
                <a:gd name="T6" fmla="*/ 81 w 91"/>
                <a:gd name="T7" fmla="*/ 93 h 93"/>
                <a:gd name="T8" fmla="*/ 10 w 91"/>
                <a:gd name="T9" fmla="*/ 93 h 93"/>
                <a:gd name="T10" fmla="*/ 0 w 91"/>
                <a:gd name="T11" fmla="*/ 83 h 93"/>
                <a:gd name="T12" fmla="*/ 0 w 91"/>
                <a:gd name="T13" fmla="*/ 46 h 93"/>
                <a:gd name="T14" fmla="*/ 3 w 91"/>
                <a:gd name="T15" fmla="*/ 40 h 93"/>
                <a:gd name="T16" fmla="*/ 3 w 91"/>
                <a:gd name="T17" fmla="*/ 40 h 93"/>
                <a:gd name="T18" fmla="*/ 3 w 91"/>
                <a:gd name="T19" fmla="*/ 40 h 93"/>
                <a:gd name="T20" fmla="*/ 3 w 91"/>
                <a:gd name="T21" fmla="*/ 39 h 93"/>
                <a:gd name="T22" fmla="*/ 40 w 91"/>
                <a:gd name="T23" fmla="*/ 3 h 93"/>
                <a:gd name="T24" fmla="*/ 51 w 91"/>
                <a:gd name="T25" fmla="*/ 3 h 93"/>
                <a:gd name="T26" fmla="*/ 87 w 91"/>
                <a:gd name="T27" fmla="*/ 39 h 93"/>
                <a:gd name="T28" fmla="*/ 16 w 91"/>
                <a:gd name="T29" fmla="*/ 30 h 93"/>
                <a:gd name="T30" fmla="*/ 16 w 91"/>
                <a:gd name="T31" fmla="*/ 52 h 93"/>
                <a:gd name="T32" fmla="*/ 46 w 91"/>
                <a:gd name="T33" fmla="*/ 75 h 93"/>
                <a:gd name="T34" fmla="*/ 73 w 91"/>
                <a:gd name="T35" fmla="*/ 54 h 93"/>
                <a:gd name="T36" fmla="*/ 73 w 91"/>
                <a:gd name="T37" fmla="*/ 30 h 93"/>
                <a:gd name="T38" fmla="*/ 16 w 91"/>
                <a:gd name="T39" fmla="*/ 30 h 93"/>
                <a:gd name="T40" fmla="*/ 26 w 91"/>
                <a:gd name="T41" fmla="*/ 35 h 93"/>
                <a:gd name="T42" fmla="*/ 26 w 91"/>
                <a:gd name="T43" fmla="*/ 39 h 93"/>
                <a:gd name="T44" fmla="*/ 64 w 91"/>
                <a:gd name="T45" fmla="*/ 39 h 93"/>
                <a:gd name="T46" fmla="*/ 64 w 91"/>
                <a:gd name="T47" fmla="*/ 35 h 93"/>
                <a:gd name="T48" fmla="*/ 26 w 91"/>
                <a:gd name="T49" fmla="*/ 35 h 93"/>
                <a:gd name="T50" fmla="*/ 26 w 91"/>
                <a:gd name="T51" fmla="*/ 51 h 93"/>
                <a:gd name="T52" fmla="*/ 26 w 91"/>
                <a:gd name="T53" fmla="*/ 55 h 93"/>
                <a:gd name="T54" fmla="*/ 64 w 91"/>
                <a:gd name="T55" fmla="*/ 55 h 93"/>
                <a:gd name="T56" fmla="*/ 64 w 91"/>
                <a:gd name="T57" fmla="*/ 51 h 93"/>
                <a:gd name="T58" fmla="*/ 26 w 91"/>
                <a:gd name="T59" fmla="*/ 51 h 93"/>
                <a:gd name="T60" fmla="*/ 26 w 91"/>
                <a:gd name="T61" fmla="*/ 43 h 93"/>
                <a:gd name="T62" fmla="*/ 26 w 91"/>
                <a:gd name="T63" fmla="*/ 47 h 93"/>
                <a:gd name="T64" fmla="*/ 64 w 91"/>
                <a:gd name="T65" fmla="*/ 47 h 93"/>
                <a:gd name="T66" fmla="*/ 64 w 91"/>
                <a:gd name="T67" fmla="*/ 43 h 93"/>
                <a:gd name="T68" fmla="*/ 26 w 91"/>
                <a:gd name="T69" fmla="*/ 43 h 93"/>
                <a:gd name="T70" fmla="*/ 10 w 91"/>
                <a:gd name="T71" fmla="*/ 87 h 93"/>
                <a:gd name="T72" fmla="*/ 28 w 91"/>
                <a:gd name="T73" fmla="*/ 70 h 93"/>
                <a:gd name="T74" fmla="*/ 28 w 91"/>
                <a:gd name="T75" fmla="*/ 67 h 93"/>
                <a:gd name="T76" fmla="*/ 26 w 91"/>
                <a:gd name="T77" fmla="*/ 67 h 93"/>
                <a:gd name="T78" fmla="*/ 8 w 91"/>
                <a:gd name="T79" fmla="*/ 84 h 93"/>
                <a:gd name="T80" fmla="*/ 8 w 91"/>
                <a:gd name="T81" fmla="*/ 87 h 93"/>
                <a:gd name="T82" fmla="*/ 10 w 91"/>
                <a:gd name="T83" fmla="*/ 87 h 93"/>
                <a:gd name="T84" fmla="*/ 85 w 91"/>
                <a:gd name="T85" fmla="*/ 84 h 93"/>
                <a:gd name="T86" fmla="*/ 67 w 91"/>
                <a:gd name="T87" fmla="*/ 67 h 93"/>
                <a:gd name="T88" fmla="*/ 64 w 91"/>
                <a:gd name="T89" fmla="*/ 67 h 93"/>
                <a:gd name="T90" fmla="*/ 64 w 91"/>
                <a:gd name="T91" fmla="*/ 70 h 93"/>
                <a:gd name="T92" fmla="*/ 82 w 91"/>
                <a:gd name="T93" fmla="*/ 87 h 93"/>
                <a:gd name="T94" fmla="*/ 85 w 91"/>
                <a:gd name="T95" fmla="*/ 87 h 93"/>
                <a:gd name="T96" fmla="*/ 85 w 91"/>
                <a:gd name="T97"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1" h="93">
                  <a:moveTo>
                    <a:pt x="87" y="39"/>
                  </a:moveTo>
                  <a:cubicBezTo>
                    <a:pt x="89" y="40"/>
                    <a:pt x="91" y="43"/>
                    <a:pt x="91" y="46"/>
                  </a:cubicBezTo>
                  <a:cubicBezTo>
                    <a:pt x="91" y="83"/>
                    <a:pt x="91" y="83"/>
                    <a:pt x="91" y="83"/>
                  </a:cubicBezTo>
                  <a:cubicBezTo>
                    <a:pt x="91" y="89"/>
                    <a:pt x="86" y="93"/>
                    <a:pt x="81" y="93"/>
                  </a:cubicBezTo>
                  <a:cubicBezTo>
                    <a:pt x="10" y="93"/>
                    <a:pt x="10" y="93"/>
                    <a:pt x="10" y="93"/>
                  </a:cubicBezTo>
                  <a:cubicBezTo>
                    <a:pt x="5" y="93"/>
                    <a:pt x="0" y="89"/>
                    <a:pt x="0" y="83"/>
                  </a:cubicBezTo>
                  <a:cubicBezTo>
                    <a:pt x="0" y="46"/>
                    <a:pt x="0" y="46"/>
                    <a:pt x="0" y="46"/>
                  </a:cubicBezTo>
                  <a:cubicBezTo>
                    <a:pt x="0" y="44"/>
                    <a:pt x="1" y="41"/>
                    <a:pt x="3" y="40"/>
                  </a:cubicBezTo>
                  <a:cubicBezTo>
                    <a:pt x="3" y="40"/>
                    <a:pt x="3" y="40"/>
                    <a:pt x="3" y="40"/>
                  </a:cubicBezTo>
                  <a:cubicBezTo>
                    <a:pt x="3" y="40"/>
                    <a:pt x="3" y="40"/>
                    <a:pt x="3" y="40"/>
                  </a:cubicBezTo>
                  <a:cubicBezTo>
                    <a:pt x="3" y="40"/>
                    <a:pt x="3" y="40"/>
                    <a:pt x="3" y="39"/>
                  </a:cubicBezTo>
                  <a:cubicBezTo>
                    <a:pt x="40" y="3"/>
                    <a:pt x="40" y="3"/>
                    <a:pt x="40" y="3"/>
                  </a:cubicBezTo>
                  <a:cubicBezTo>
                    <a:pt x="43" y="0"/>
                    <a:pt x="47" y="0"/>
                    <a:pt x="51" y="3"/>
                  </a:cubicBezTo>
                  <a:cubicBezTo>
                    <a:pt x="87" y="39"/>
                    <a:pt x="87" y="39"/>
                    <a:pt x="87" y="39"/>
                  </a:cubicBezTo>
                  <a:close/>
                  <a:moveTo>
                    <a:pt x="16" y="30"/>
                  </a:moveTo>
                  <a:cubicBezTo>
                    <a:pt x="16" y="52"/>
                    <a:pt x="16" y="52"/>
                    <a:pt x="16" y="52"/>
                  </a:cubicBezTo>
                  <a:cubicBezTo>
                    <a:pt x="46" y="75"/>
                    <a:pt x="46" y="75"/>
                    <a:pt x="46" y="75"/>
                  </a:cubicBezTo>
                  <a:cubicBezTo>
                    <a:pt x="73" y="54"/>
                    <a:pt x="73" y="54"/>
                    <a:pt x="73" y="54"/>
                  </a:cubicBezTo>
                  <a:cubicBezTo>
                    <a:pt x="73" y="30"/>
                    <a:pt x="73" y="30"/>
                    <a:pt x="73" y="30"/>
                  </a:cubicBezTo>
                  <a:cubicBezTo>
                    <a:pt x="16" y="30"/>
                    <a:pt x="16" y="30"/>
                    <a:pt x="16" y="30"/>
                  </a:cubicBezTo>
                  <a:close/>
                  <a:moveTo>
                    <a:pt x="26" y="35"/>
                  </a:moveTo>
                  <a:cubicBezTo>
                    <a:pt x="26" y="39"/>
                    <a:pt x="26" y="39"/>
                    <a:pt x="26" y="39"/>
                  </a:cubicBezTo>
                  <a:cubicBezTo>
                    <a:pt x="64" y="39"/>
                    <a:pt x="64" y="39"/>
                    <a:pt x="64" y="39"/>
                  </a:cubicBezTo>
                  <a:cubicBezTo>
                    <a:pt x="64" y="35"/>
                    <a:pt x="64" y="35"/>
                    <a:pt x="64" y="35"/>
                  </a:cubicBezTo>
                  <a:cubicBezTo>
                    <a:pt x="26" y="35"/>
                    <a:pt x="26" y="35"/>
                    <a:pt x="26" y="35"/>
                  </a:cubicBezTo>
                  <a:close/>
                  <a:moveTo>
                    <a:pt x="26" y="51"/>
                  </a:moveTo>
                  <a:cubicBezTo>
                    <a:pt x="26" y="55"/>
                    <a:pt x="26" y="55"/>
                    <a:pt x="26" y="55"/>
                  </a:cubicBezTo>
                  <a:cubicBezTo>
                    <a:pt x="64" y="55"/>
                    <a:pt x="64" y="55"/>
                    <a:pt x="64" y="55"/>
                  </a:cubicBezTo>
                  <a:cubicBezTo>
                    <a:pt x="64" y="51"/>
                    <a:pt x="64" y="51"/>
                    <a:pt x="64" y="51"/>
                  </a:cubicBezTo>
                  <a:cubicBezTo>
                    <a:pt x="26" y="51"/>
                    <a:pt x="26" y="51"/>
                    <a:pt x="26" y="51"/>
                  </a:cubicBezTo>
                  <a:close/>
                  <a:moveTo>
                    <a:pt x="26" y="43"/>
                  </a:moveTo>
                  <a:cubicBezTo>
                    <a:pt x="26" y="47"/>
                    <a:pt x="26" y="47"/>
                    <a:pt x="26" y="47"/>
                  </a:cubicBezTo>
                  <a:cubicBezTo>
                    <a:pt x="64" y="47"/>
                    <a:pt x="64" y="47"/>
                    <a:pt x="64" y="47"/>
                  </a:cubicBezTo>
                  <a:cubicBezTo>
                    <a:pt x="64" y="43"/>
                    <a:pt x="64" y="43"/>
                    <a:pt x="64" y="43"/>
                  </a:cubicBezTo>
                  <a:cubicBezTo>
                    <a:pt x="26" y="43"/>
                    <a:pt x="26" y="43"/>
                    <a:pt x="26" y="43"/>
                  </a:cubicBezTo>
                  <a:close/>
                  <a:moveTo>
                    <a:pt x="10" y="87"/>
                  </a:moveTo>
                  <a:cubicBezTo>
                    <a:pt x="28" y="70"/>
                    <a:pt x="28" y="70"/>
                    <a:pt x="28" y="70"/>
                  </a:cubicBezTo>
                  <a:cubicBezTo>
                    <a:pt x="29" y="69"/>
                    <a:pt x="29" y="68"/>
                    <a:pt x="28" y="67"/>
                  </a:cubicBezTo>
                  <a:cubicBezTo>
                    <a:pt x="28" y="66"/>
                    <a:pt x="27" y="66"/>
                    <a:pt x="26" y="67"/>
                  </a:cubicBezTo>
                  <a:cubicBezTo>
                    <a:pt x="8" y="84"/>
                    <a:pt x="8" y="84"/>
                    <a:pt x="8" y="84"/>
                  </a:cubicBezTo>
                  <a:cubicBezTo>
                    <a:pt x="7" y="85"/>
                    <a:pt x="7" y="86"/>
                    <a:pt x="8" y="87"/>
                  </a:cubicBezTo>
                  <a:cubicBezTo>
                    <a:pt x="8" y="88"/>
                    <a:pt x="10" y="88"/>
                    <a:pt x="10" y="87"/>
                  </a:cubicBezTo>
                  <a:close/>
                  <a:moveTo>
                    <a:pt x="85" y="84"/>
                  </a:moveTo>
                  <a:cubicBezTo>
                    <a:pt x="67" y="67"/>
                    <a:pt x="67" y="67"/>
                    <a:pt x="67" y="67"/>
                  </a:cubicBezTo>
                  <a:cubicBezTo>
                    <a:pt x="66" y="66"/>
                    <a:pt x="65" y="66"/>
                    <a:pt x="64" y="67"/>
                  </a:cubicBezTo>
                  <a:cubicBezTo>
                    <a:pt x="63" y="68"/>
                    <a:pt x="63" y="69"/>
                    <a:pt x="64" y="70"/>
                  </a:cubicBezTo>
                  <a:cubicBezTo>
                    <a:pt x="82" y="87"/>
                    <a:pt x="82" y="87"/>
                    <a:pt x="82" y="87"/>
                  </a:cubicBezTo>
                  <a:cubicBezTo>
                    <a:pt x="83" y="88"/>
                    <a:pt x="84" y="88"/>
                    <a:pt x="85" y="87"/>
                  </a:cubicBezTo>
                  <a:cubicBezTo>
                    <a:pt x="85" y="86"/>
                    <a:pt x="85" y="85"/>
                    <a:pt x="85" y="84"/>
                  </a:cubicBezTo>
                  <a:close/>
                </a:path>
              </a:pathLst>
            </a:custGeom>
            <a:solidFill>
              <a:schemeClr val="accent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3" name="TextBox 1112"/>
            <p:cNvSpPr txBox="1"/>
            <p:nvPr/>
          </p:nvSpPr>
          <p:spPr>
            <a:xfrm>
              <a:off x="7536435" y="1264164"/>
              <a:ext cx="5351037" cy="1599027"/>
            </a:xfrm>
            <a:prstGeom prst="rect">
              <a:avLst/>
            </a:prstGeom>
            <a:noFill/>
          </p:spPr>
          <p:txBody>
            <a:bodyPr wrap="square" rtlCol="0">
              <a:spAutoFit/>
            </a:bodyPr>
            <a:lstStyle/>
            <a:p>
              <a:pPr>
                <a:lnSpc>
                  <a:spcPct val="120000"/>
                </a:lnSpc>
              </a:pP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      福建龙岩市龙岩一个县法院行政庭负责人告诉记者，</a:t>
              </a:r>
              <a:r>
                <a:rPr lang="en-US" altLang="zh-CN" sz="2800" b="1" dirty="0">
                  <a:latin typeface="Arial" panose="020B0604020202020204" pitchFamily="34" charset="0"/>
                  <a:ea typeface="微软雅黑" panose="020B0503020204020204" pitchFamily="34" charset="-122"/>
                  <a:cs typeface="+mn-ea"/>
                  <a:sym typeface="Arial" panose="020B0604020202020204" pitchFamily="34" charset="0"/>
                </a:rPr>
                <a:t>2011</a:t>
              </a: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年，该县行政机关败诉率达到</a:t>
              </a:r>
              <a:r>
                <a:rPr lang="en-US" altLang="zh-CN" sz="2800" b="1" dirty="0">
                  <a:latin typeface="Arial" panose="020B0604020202020204" pitchFamily="34" charset="0"/>
                  <a:ea typeface="微软雅黑" panose="020B0503020204020204" pitchFamily="34" charset="-122"/>
                  <a:cs typeface="+mn-ea"/>
                  <a:sym typeface="Arial" panose="020B0604020202020204" pitchFamily="34" charset="0"/>
                </a:rPr>
                <a:t>40%</a:t>
              </a: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8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影响了全县的绩效考评排名</a:t>
              </a: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，结果</a:t>
              </a:r>
              <a:r>
                <a:rPr lang="zh-CN" altLang="en-US" sz="2800" b="1"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行政庭法官的绩效奖金被地方政府扣了一半</a:t>
              </a:r>
              <a:r>
                <a:rPr lang="zh-CN" altLang="en-US" sz="2800" b="1" dirty="0">
                  <a:latin typeface="Arial" panose="020B0604020202020204" pitchFamily="34" charset="0"/>
                  <a:ea typeface="微软雅黑" panose="020B0503020204020204" pitchFamily="34" charset="-122"/>
                  <a:cs typeface="+mn-ea"/>
                  <a:sym typeface="Arial" panose="020B0604020202020204" pitchFamily="34" charset="0"/>
                </a:rPr>
                <a:t>。</a:t>
              </a:r>
            </a:p>
          </p:txBody>
        </p:sp>
      </p:grpSp>
      <p:sp>
        <p:nvSpPr>
          <p:cNvPr id="88" name="TextBox 8"/>
          <p:cNvSpPr txBox="1"/>
          <p:nvPr/>
        </p:nvSpPr>
        <p:spPr>
          <a:xfrm>
            <a:off x="4454798" y="172013"/>
            <a:ext cx="3949155" cy="615553"/>
          </a:xfrm>
          <a:prstGeom prst="rect">
            <a:avLst/>
          </a:prstGeom>
          <a:noFill/>
        </p:spPr>
        <p:txBody>
          <a:bodyPr wrap="square" lIns="0" tIns="0" rIns="0" bIns="0" rtlCol="0" anchor="ctr">
            <a:spAutoFit/>
          </a:bodyPr>
          <a:lstStyle/>
          <a:p>
            <a:pPr algn="ctr"/>
            <a:r>
              <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（三）公正司法</a:t>
            </a:r>
          </a:p>
        </p:txBody>
      </p:sp>
      <p:grpSp>
        <p:nvGrpSpPr>
          <p:cNvPr id="90" name="组合 89"/>
          <p:cNvGrpSpPr/>
          <p:nvPr/>
        </p:nvGrpSpPr>
        <p:grpSpPr>
          <a:xfrm>
            <a:off x="539014" y="726011"/>
            <a:ext cx="11780723" cy="0"/>
            <a:chOff x="503625" y="726011"/>
            <a:chExt cx="11780723" cy="0"/>
          </a:xfrm>
        </p:grpSpPr>
        <p:cxnSp>
          <p:nvCxnSpPr>
            <p:cNvPr id="91" name="直接连接符 90"/>
            <p:cNvCxnSpPr/>
            <p:nvPr/>
          </p:nvCxnSpPr>
          <p:spPr>
            <a:xfrm>
              <a:off x="50362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833317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1539735" y="1822468"/>
            <a:ext cx="7108036" cy="584775"/>
          </a:xfrm>
          <a:prstGeom prst="rect">
            <a:avLst/>
          </a:prstGeom>
        </p:spPr>
        <p:txBody>
          <a:bodyPr wrap="none">
            <a:spAutoFit/>
          </a:bodyPr>
          <a:lstStyle/>
          <a:p>
            <a:r>
              <a:rPr lang="zh-CN" altLang="en-US" sz="3200" b="1" dirty="0"/>
              <a:t>司法独立</a:t>
            </a:r>
            <a:r>
              <a:rPr lang="en-US" altLang="zh-CN" sz="3200" b="1" dirty="0"/>
              <a:t>——</a:t>
            </a:r>
            <a:r>
              <a:rPr lang="zh-CN" altLang="en-US" sz="3200" b="1" dirty="0"/>
              <a:t>权力、行政不得干预司法</a:t>
            </a:r>
            <a:endParaRPr lang="en-US" altLang="zh-CN" sz="3200" b="1" dirty="0"/>
          </a:p>
        </p:txBody>
      </p:sp>
      <p:sp>
        <p:nvSpPr>
          <p:cNvPr id="5" name="矩形 4"/>
          <p:cNvSpPr/>
          <p:nvPr/>
        </p:nvSpPr>
        <p:spPr>
          <a:xfrm>
            <a:off x="1843529" y="4789157"/>
            <a:ext cx="10214077" cy="1815882"/>
          </a:xfrm>
          <a:prstGeom prst="rect">
            <a:avLst/>
          </a:prstGeom>
        </p:spPr>
        <p:txBody>
          <a:bodyPr wrap="square">
            <a:spAutoFit/>
          </a:bodyPr>
          <a:lstStyle/>
          <a:p>
            <a:pPr indent="722313">
              <a:spcBef>
                <a:spcPct val="20000"/>
              </a:spcBef>
              <a:buClr>
                <a:schemeClr val="hlink"/>
              </a:buClr>
              <a:defRPr/>
            </a:pPr>
            <a:r>
              <a:rPr lang="zh-CN" altLang="en-US" sz="2800" b="1" dirty="0">
                <a:latin typeface="微软雅黑" pitchFamily="34" charset="-122"/>
                <a:ea typeface="微软雅黑" pitchFamily="34" charset="-122"/>
              </a:rPr>
              <a:t>对此，十八届四中全会明确提出，必须完善确保依法独立公正行使审判权和检察权的制度，建立领导干部干预司法活动、插手具体案件处理的记录、通报和责任追究制度，建立健全司法人员履行法定职责保护机制。</a:t>
            </a:r>
          </a:p>
        </p:txBody>
      </p:sp>
    </p:spTree>
    <p:extLst>
      <p:ext uri="{BB962C8B-B14F-4D97-AF65-F5344CB8AC3E}">
        <p14:creationId xmlns:p14="http://schemas.microsoft.com/office/powerpoint/2010/main" val="324509036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8"/>
          <p:cNvSpPr txBox="1"/>
          <p:nvPr/>
        </p:nvSpPr>
        <p:spPr>
          <a:xfrm>
            <a:off x="4264706" y="163736"/>
            <a:ext cx="3949155" cy="615553"/>
          </a:xfrm>
          <a:prstGeom prst="rect">
            <a:avLst/>
          </a:prstGeom>
          <a:noFill/>
        </p:spPr>
        <p:txBody>
          <a:bodyPr wrap="square" lIns="0" tIns="0" rIns="0" bIns="0" rtlCol="0" anchor="ctr">
            <a:spAutoFit/>
          </a:bodyPr>
          <a:lstStyle/>
          <a:p>
            <a:pPr algn="ctr"/>
            <a:r>
              <a:rPr lang="zh-CN" altLang="en-US" sz="4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（四）全民守法</a:t>
            </a:r>
          </a:p>
        </p:txBody>
      </p:sp>
      <p:grpSp>
        <p:nvGrpSpPr>
          <p:cNvPr id="33" name="组合 32"/>
          <p:cNvGrpSpPr/>
          <p:nvPr/>
        </p:nvGrpSpPr>
        <p:grpSpPr>
          <a:xfrm>
            <a:off x="539014" y="726011"/>
            <a:ext cx="11780723" cy="0"/>
            <a:chOff x="503625" y="726011"/>
            <a:chExt cx="11780723" cy="0"/>
          </a:xfrm>
        </p:grpSpPr>
        <p:cxnSp>
          <p:nvCxnSpPr>
            <p:cNvPr id="35" name="直接连接符 34"/>
            <p:cNvCxnSpPr/>
            <p:nvPr/>
          </p:nvCxnSpPr>
          <p:spPr>
            <a:xfrm>
              <a:off x="50362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833317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965304" y="1738823"/>
            <a:ext cx="4599301" cy="724534"/>
            <a:chOff x="923273" y="3894196"/>
            <a:chExt cx="4599301" cy="724534"/>
          </a:xfrm>
        </p:grpSpPr>
        <p:grpSp>
          <p:nvGrpSpPr>
            <p:cNvPr id="11" name="Group 10"/>
            <p:cNvGrpSpPr/>
            <p:nvPr/>
          </p:nvGrpSpPr>
          <p:grpSpPr>
            <a:xfrm>
              <a:off x="923273" y="3894196"/>
              <a:ext cx="724534" cy="724534"/>
              <a:chOff x="875113" y="3954177"/>
              <a:chExt cx="687003" cy="687003"/>
            </a:xfrm>
          </p:grpSpPr>
          <p:sp>
            <p:nvSpPr>
              <p:cNvPr id="9" name="Rectangle 8"/>
              <p:cNvSpPr/>
              <p:nvPr/>
            </p:nvSpPr>
            <p:spPr>
              <a:xfrm>
                <a:off x="875113" y="3954177"/>
                <a:ext cx="687003" cy="6870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4"/>
              <p:cNvSpPr>
                <a:spLocks noEditPoints="1"/>
              </p:cNvSpPr>
              <p:nvPr/>
            </p:nvSpPr>
            <p:spPr bwMode="auto">
              <a:xfrm>
                <a:off x="1021105" y="4104940"/>
                <a:ext cx="387383" cy="38547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chemeClr val="bg1"/>
              </a:solidFill>
              <a:ln>
                <a:noFill/>
              </a:ln>
            </p:spPr>
            <p:txBody>
              <a:bodyPr vert="horz" wrap="square" lIns="96435" tIns="48218" rIns="96435" bIns="48218"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898">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7" name="TextBox 36"/>
            <p:cNvSpPr txBox="1"/>
            <p:nvPr/>
          </p:nvSpPr>
          <p:spPr>
            <a:xfrm>
              <a:off x="1829255" y="4074729"/>
              <a:ext cx="3693319" cy="492443"/>
            </a:xfrm>
            <a:prstGeom prst="rect">
              <a:avLst/>
            </a:prstGeom>
            <a:noFill/>
          </p:spPr>
          <p:txBody>
            <a:bodyPr wrap="none" lIns="0" tIns="0" rIns="0" bIns="0" rtlCol="0">
              <a:spAutoFit/>
            </a:bodyPr>
            <a:lstStyle/>
            <a:p>
              <a:r>
                <a:rPr lang="zh-CN" altLang="en-US" sz="3200" b="1" dirty="0">
                  <a:latin typeface="Arial" panose="020B0604020202020204" pitchFamily="34" charset="0"/>
                  <a:ea typeface="微软雅黑" panose="020B0503020204020204" pitchFamily="34" charset="-122"/>
                  <a:sym typeface="Arial" panose="020B0604020202020204" pitchFamily="34" charset="0"/>
                </a:rPr>
                <a:t>领导干部要带头守法</a:t>
              </a:r>
            </a:p>
          </p:txBody>
        </p:sp>
      </p:grpSp>
      <p:grpSp>
        <p:nvGrpSpPr>
          <p:cNvPr id="12" name="组合 11"/>
          <p:cNvGrpSpPr/>
          <p:nvPr/>
        </p:nvGrpSpPr>
        <p:grpSpPr>
          <a:xfrm>
            <a:off x="965304" y="3112269"/>
            <a:ext cx="6239461" cy="724534"/>
            <a:chOff x="923273" y="4927190"/>
            <a:chExt cx="6239461" cy="724534"/>
          </a:xfrm>
        </p:grpSpPr>
        <p:grpSp>
          <p:nvGrpSpPr>
            <p:cNvPr id="13" name="Group 27"/>
            <p:cNvGrpSpPr/>
            <p:nvPr/>
          </p:nvGrpSpPr>
          <p:grpSpPr>
            <a:xfrm>
              <a:off x="923273" y="4927190"/>
              <a:ext cx="724534" cy="724534"/>
              <a:chOff x="875113" y="4924847"/>
              <a:chExt cx="687003" cy="687003"/>
            </a:xfrm>
          </p:grpSpPr>
          <p:sp>
            <p:nvSpPr>
              <p:cNvPr id="16" name="Rectangle 9"/>
              <p:cNvSpPr/>
              <p:nvPr/>
            </p:nvSpPr>
            <p:spPr>
              <a:xfrm>
                <a:off x="875113" y="4924847"/>
                <a:ext cx="687003" cy="68700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11"/>
              <p:cNvSpPr>
                <a:spLocks noEditPoints="1"/>
              </p:cNvSpPr>
              <p:nvPr/>
            </p:nvSpPr>
            <p:spPr bwMode="auto">
              <a:xfrm>
                <a:off x="1019196" y="5093738"/>
                <a:ext cx="389292" cy="349219"/>
              </a:xfrm>
              <a:custGeom>
                <a:avLst/>
                <a:gdLst>
                  <a:gd name="T0" fmla="*/ 10 w 95"/>
                  <a:gd name="T1" fmla="*/ 0 h 85"/>
                  <a:gd name="T2" fmla="*/ 85 w 95"/>
                  <a:gd name="T3" fmla="*/ 0 h 85"/>
                  <a:gd name="T4" fmla="*/ 95 w 95"/>
                  <a:gd name="T5" fmla="*/ 10 h 85"/>
                  <a:gd name="T6" fmla="*/ 95 w 95"/>
                  <a:gd name="T7" fmla="*/ 76 h 85"/>
                  <a:gd name="T8" fmla="*/ 85 w 95"/>
                  <a:gd name="T9" fmla="*/ 85 h 85"/>
                  <a:gd name="T10" fmla="*/ 10 w 95"/>
                  <a:gd name="T11" fmla="*/ 85 h 85"/>
                  <a:gd name="T12" fmla="*/ 0 w 95"/>
                  <a:gd name="T13" fmla="*/ 76 h 85"/>
                  <a:gd name="T14" fmla="*/ 0 w 95"/>
                  <a:gd name="T15" fmla="*/ 10 h 85"/>
                  <a:gd name="T16" fmla="*/ 10 w 95"/>
                  <a:gd name="T17" fmla="*/ 0 h 85"/>
                  <a:gd name="T18" fmla="*/ 48 w 95"/>
                  <a:gd name="T19" fmla="*/ 38 h 85"/>
                  <a:gd name="T20" fmla="*/ 43 w 95"/>
                  <a:gd name="T21" fmla="*/ 44 h 85"/>
                  <a:gd name="T22" fmla="*/ 48 w 95"/>
                  <a:gd name="T23" fmla="*/ 50 h 85"/>
                  <a:gd name="T24" fmla="*/ 54 w 95"/>
                  <a:gd name="T25" fmla="*/ 44 h 85"/>
                  <a:gd name="T26" fmla="*/ 48 w 95"/>
                  <a:gd name="T27" fmla="*/ 38 h 85"/>
                  <a:gd name="T28" fmla="*/ 42 w 95"/>
                  <a:gd name="T29" fmla="*/ 36 h 85"/>
                  <a:gd name="T30" fmla="*/ 48 w 95"/>
                  <a:gd name="T31" fmla="*/ 34 h 85"/>
                  <a:gd name="T32" fmla="*/ 54 w 95"/>
                  <a:gd name="T33" fmla="*/ 36 h 85"/>
                  <a:gd name="T34" fmla="*/ 57 w 95"/>
                  <a:gd name="T35" fmla="*/ 30 h 85"/>
                  <a:gd name="T36" fmla="*/ 64 w 95"/>
                  <a:gd name="T37" fmla="*/ 19 h 85"/>
                  <a:gd name="T38" fmla="*/ 48 w 95"/>
                  <a:gd name="T39" fmla="*/ 14 h 85"/>
                  <a:gd name="T40" fmla="*/ 33 w 95"/>
                  <a:gd name="T41" fmla="*/ 19 h 85"/>
                  <a:gd name="T42" fmla="*/ 39 w 95"/>
                  <a:gd name="T43" fmla="*/ 30 h 85"/>
                  <a:gd name="T44" fmla="*/ 42 w 95"/>
                  <a:gd name="T45" fmla="*/ 36 h 85"/>
                  <a:gd name="T46" fmla="*/ 58 w 95"/>
                  <a:gd name="T47" fmla="*/ 43 h 85"/>
                  <a:gd name="T48" fmla="*/ 57 w 95"/>
                  <a:gd name="T49" fmla="*/ 49 h 85"/>
                  <a:gd name="T50" fmla="*/ 53 w 95"/>
                  <a:gd name="T51" fmla="*/ 53 h 85"/>
                  <a:gd name="T52" fmla="*/ 56 w 95"/>
                  <a:gd name="T53" fmla="*/ 59 h 85"/>
                  <a:gd name="T54" fmla="*/ 62 w 95"/>
                  <a:gd name="T55" fmla="*/ 70 h 85"/>
                  <a:gd name="T56" fmla="*/ 74 w 95"/>
                  <a:gd name="T57" fmla="*/ 59 h 85"/>
                  <a:gd name="T58" fmla="*/ 78 w 95"/>
                  <a:gd name="T59" fmla="*/ 43 h 85"/>
                  <a:gd name="T60" fmla="*/ 65 w 95"/>
                  <a:gd name="T61" fmla="*/ 43 h 85"/>
                  <a:gd name="T62" fmla="*/ 58 w 95"/>
                  <a:gd name="T63" fmla="*/ 43 h 85"/>
                  <a:gd name="T64" fmla="*/ 44 w 95"/>
                  <a:gd name="T65" fmla="*/ 53 h 85"/>
                  <a:gd name="T66" fmla="*/ 40 w 95"/>
                  <a:gd name="T67" fmla="*/ 49 h 85"/>
                  <a:gd name="T68" fmla="*/ 38 w 95"/>
                  <a:gd name="T69" fmla="*/ 43 h 85"/>
                  <a:gd name="T70" fmla="*/ 31 w 95"/>
                  <a:gd name="T71" fmla="*/ 43 h 85"/>
                  <a:gd name="T72" fmla="*/ 19 w 95"/>
                  <a:gd name="T73" fmla="*/ 43 h 85"/>
                  <a:gd name="T74" fmla="*/ 23 w 95"/>
                  <a:gd name="T75" fmla="*/ 59 h 85"/>
                  <a:gd name="T76" fmla="*/ 34 w 95"/>
                  <a:gd name="T77" fmla="*/ 70 h 85"/>
                  <a:gd name="T78" fmla="*/ 41 w 95"/>
                  <a:gd name="T79" fmla="*/ 59 h 85"/>
                  <a:gd name="T80" fmla="*/ 44 w 95"/>
                  <a:gd name="T81" fmla="*/ 5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85">
                    <a:moveTo>
                      <a:pt x="10" y="0"/>
                    </a:moveTo>
                    <a:cubicBezTo>
                      <a:pt x="85" y="0"/>
                      <a:pt x="85" y="0"/>
                      <a:pt x="85" y="0"/>
                    </a:cubicBezTo>
                    <a:cubicBezTo>
                      <a:pt x="90" y="0"/>
                      <a:pt x="95" y="4"/>
                      <a:pt x="95" y="10"/>
                    </a:cubicBezTo>
                    <a:cubicBezTo>
                      <a:pt x="95" y="76"/>
                      <a:pt x="95" y="76"/>
                      <a:pt x="95" y="76"/>
                    </a:cubicBezTo>
                    <a:cubicBezTo>
                      <a:pt x="95" y="81"/>
                      <a:pt x="90" y="85"/>
                      <a:pt x="85" y="85"/>
                    </a:cubicBezTo>
                    <a:cubicBezTo>
                      <a:pt x="10" y="85"/>
                      <a:pt x="10" y="85"/>
                      <a:pt x="10" y="85"/>
                    </a:cubicBezTo>
                    <a:cubicBezTo>
                      <a:pt x="5" y="85"/>
                      <a:pt x="0" y="81"/>
                      <a:pt x="0" y="76"/>
                    </a:cubicBezTo>
                    <a:cubicBezTo>
                      <a:pt x="0" y="10"/>
                      <a:pt x="0" y="10"/>
                      <a:pt x="0" y="10"/>
                    </a:cubicBezTo>
                    <a:cubicBezTo>
                      <a:pt x="0" y="4"/>
                      <a:pt x="5" y="0"/>
                      <a:pt x="10" y="0"/>
                    </a:cubicBezTo>
                    <a:close/>
                    <a:moveTo>
                      <a:pt x="48" y="38"/>
                    </a:moveTo>
                    <a:cubicBezTo>
                      <a:pt x="45" y="38"/>
                      <a:pt x="43" y="41"/>
                      <a:pt x="43" y="44"/>
                    </a:cubicBezTo>
                    <a:cubicBezTo>
                      <a:pt x="43" y="47"/>
                      <a:pt x="45" y="50"/>
                      <a:pt x="48" y="50"/>
                    </a:cubicBezTo>
                    <a:cubicBezTo>
                      <a:pt x="51" y="50"/>
                      <a:pt x="54" y="47"/>
                      <a:pt x="54" y="44"/>
                    </a:cubicBezTo>
                    <a:cubicBezTo>
                      <a:pt x="54" y="41"/>
                      <a:pt x="51" y="38"/>
                      <a:pt x="48" y="38"/>
                    </a:cubicBezTo>
                    <a:close/>
                    <a:moveTo>
                      <a:pt x="42" y="36"/>
                    </a:moveTo>
                    <a:cubicBezTo>
                      <a:pt x="44" y="35"/>
                      <a:pt x="46" y="34"/>
                      <a:pt x="48" y="34"/>
                    </a:cubicBezTo>
                    <a:cubicBezTo>
                      <a:pt x="50" y="34"/>
                      <a:pt x="52" y="35"/>
                      <a:pt x="54" y="36"/>
                    </a:cubicBezTo>
                    <a:cubicBezTo>
                      <a:pt x="57" y="30"/>
                      <a:pt x="57" y="30"/>
                      <a:pt x="57" y="30"/>
                    </a:cubicBezTo>
                    <a:cubicBezTo>
                      <a:pt x="64" y="19"/>
                      <a:pt x="64" y="19"/>
                      <a:pt x="64" y="19"/>
                    </a:cubicBezTo>
                    <a:cubicBezTo>
                      <a:pt x="59" y="16"/>
                      <a:pt x="54" y="14"/>
                      <a:pt x="48" y="14"/>
                    </a:cubicBezTo>
                    <a:cubicBezTo>
                      <a:pt x="43" y="14"/>
                      <a:pt x="37" y="16"/>
                      <a:pt x="33" y="19"/>
                    </a:cubicBezTo>
                    <a:cubicBezTo>
                      <a:pt x="39" y="30"/>
                      <a:pt x="39" y="30"/>
                      <a:pt x="39" y="30"/>
                    </a:cubicBezTo>
                    <a:cubicBezTo>
                      <a:pt x="42" y="36"/>
                      <a:pt x="42" y="36"/>
                      <a:pt x="42" y="36"/>
                    </a:cubicBezTo>
                    <a:close/>
                    <a:moveTo>
                      <a:pt x="58" y="43"/>
                    </a:moveTo>
                    <a:cubicBezTo>
                      <a:pt x="58" y="45"/>
                      <a:pt x="58" y="47"/>
                      <a:pt x="57" y="49"/>
                    </a:cubicBezTo>
                    <a:cubicBezTo>
                      <a:pt x="56" y="51"/>
                      <a:pt x="54" y="52"/>
                      <a:pt x="53" y="53"/>
                    </a:cubicBezTo>
                    <a:cubicBezTo>
                      <a:pt x="56" y="59"/>
                      <a:pt x="56" y="59"/>
                      <a:pt x="56" y="59"/>
                    </a:cubicBezTo>
                    <a:cubicBezTo>
                      <a:pt x="62" y="70"/>
                      <a:pt x="62" y="70"/>
                      <a:pt x="62" y="70"/>
                    </a:cubicBezTo>
                    <a:cubicBezTo>
                      <a:pt x="67" y="67"/>
                      <a:pt x="71" y="64"/>
                      <a:pt x="74" y="59"/>
                    </a:cubicBezTo>
                    <a:cubicBezTo>
                      <a:pt x="77" y="54"/>
                      <a:pt x="78" y="48"/>
                      <a:pt x="78" y="43"/>
                    </a:cubicBezTo>
                    <a:cubicBezTo>
                      <a:pt x="65" y="43"/>
                      <a:pt x="65" y="43"/>
                      <a:pt x="65" y="43"/>
                    </a:cubicBezTo>
                    <a:cubicBezTo>
                      <a:pt x="58" y="43"/>
                      <a:pt x="58" y="43"/>
                      <a:pt x="58" y="43"/>
                    </a:cubicBezTo>
                    <a:close/>
                    <a:moveTo>
                      <a:pt x="44" y="53"/>
                    </a:moveTo>
                    <a:cubicBezTo>
                      <a:pt x="42" y="52"/>
                      <a:pt x="41" y="51"/>
                      <a:pt x="40" y="49"/>
                    </a:cubicBezTo>
                    <a:cubicBezTo>
                      <a:pt x="39" y="47"/>
                      <a:pt x="38" y="45"/>
                      <a:pt x="38" y="43"/>
                    </a:cubicBezTo>
                    <a:cubicBezTo>
                      <a:pt x="31" y="43"/>
                      <a:pt x="31" y="43"/>
                      <a:pt x="31" y="43"/>
                    </a:cubicBezTo>
                    <a:cubicBezTo>
                      <a:pt x="19" y="43"/>
                      <a:pt x="19" y="43"/>
                      <a:pt x="19" y="43"/>
                    </a:cubicBezTo>
                    <a:cubicBezTo>
                      <a:pt x="19" y="49"/>
                      <a:pt x="20" y="54"/>
                      <a:pt x="23" y="59"/>
                    </a:cubicBezTo>
                    <a:cubicBezTo>
                      <a:pt x="26" y="64"/>
                      <a:pt x="30" y="68"/>
                      <a:pt x="34" y="70"/>
                    </a:cubicBezTo>
                    <a:cubicBezTo>
                      <a:pt x="41" y="59"/>
                      <a:pt x="41" y="59"/>
                      <a:pt x="41" y="59"/>
                    </a:cubicBezTo>
                    <a:lnTo>
                      <a:pt x="44" y="53"/>
                    </a:lnTo>
                    <a:close/>
                  </a:path>
                </a:pathLst>
              </a:custGeom>
              <a:solidFill>
                <a:schemeClr val="bg1"/>
              </a:solidFill>
              <a:ln>
                <a:noFill/>
              </a:ln>
            </p:spPr>
            <p:txBody>
              <a:bodyPr vert="horz" wrap="square" lIns="96435" tIns="48218" rIns="96435" bIns="48218"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898">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4" name="TextBox 13"/>
            <p:cNvSpPr txBox="1"/>
            <p:nvPr/>
          </p:nvSpPr>
          <p:spPr>
            <a:xfrm>
              <a:off x="1827940" y="5108418"/>
              <a:ext cx="5334794" cy="492443"/>
            </a:xfrm>
            <a:prstGeom prst="rect">
              <a:avLst/>
            </a:prstGeom>
            <a:noFill/>
          </p:spPr>
          <p:txBody>
            <a:bodyPr wrap="none" lIns="0" tIns="0" rIns="0" bIns="0" rtlCol="0">
              <a:spAutoFit/>
            </a:bodyPr>
            <a:lstStyle/>
            <a:p>
              <a:r>
                <a:rPr lang="zh-CN" altLang="en-US" sz="3200" b="1" dirty="0">
                  <a:latin typeface="Arial" panose="020B0604020202020204" pitchFamily="34" charset="0"/>
                  <a:ea typeface="微软雅黑" panose="020B0503020204020204" pitchFamily="34" charset="-122"/>
                  <a:sym typeface="Arial" panose="020B0604020202020204" pitchFamily="34" charset="0"/>
                </a:rPr>
                <a:t>弘扬法治精神、树立法律权威</a:t>
              </a:r>
            </a:p>
          </p:txBody>
        </p:sp>
      </p:grpSp>
    </p:spTree>
    <p:extLst>
      <p:ext uri="{BB962C8B-B14F-4D97-AF65-F5344CB8AC3E}">
        <p14:creationId xmlns:p14="http://schemas.microsoft.com/office/powerpoint/2010/main" val="417247734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
          <p:cNvSpPr>
            <a:spLocks/>
          </p:cNvSpPr>
          <p:nvPr/>
        </p:nvSpPr>
        <p:spPr bwMode="auto">
          <a:xfrm>
            <a:off x="1237462" y="2162555"/>
            <a:ext cx="4937180" cy="4349428"/>
          </a:xfrm>
          <a:custGeom>
            <a:avLst/>
            <a:gdLst>
              <a:gd name="T0" fmla="*/ 0 w 998"/>
              <a:gd name="T1" fmla="*/ 0 h 861"/>
              <a:gd name="T2" fmla="*/ 998 w 998"/>
              <a:gd name="T3" fmla="*/ 0 h 861"/>
              <a:gd name="T4" fmla="*/ 492 w 998"/>
              <a:gd name="T5" fmla="*/ 861 h 861"/>
              <a:gd name="T6" fmla="*/ 0 w 998"/>
              <a:gd name="T7" fmla="*/ 0 h 861"/>
            </a:gdLst>
            <a:ahLst/>
            <a:cxnLst>
              <a:cxn ang="0">
                <a:pos x="T0" y="T1"/>
              </a:cxn>
              <a:cxn ang="0">
                <a:pos x="T2" y="T3"/>
              </a:cxn>
              <a:cxn ang="0">
                <a:pos x="T4" y="T5"/>
              </a:cxn>
              <a:cxn ang="0">
                <a:pos x="T6" y="T7"/>
              </a:cxn>
            </a:cxnLst>
            <a:rect l="0" t="0" r="r" b="b"/>
            <a:pathLst>
              <a:path w="998" h="861">
                <a:moveTo>
                  <a:pt x="0" y="0"/>
                </a:moveTo>
                <a:lnTo>
                  <a:pt x="998" y="0"/>
                </a:lnTo>
                <a:lnTo>
                  <a:pt x="492" y="861"/>
                </a:lnTo>
                <a:lnTo>
                  <a:pt x="0" y="0"/>
                </a:lnTo>
                <a:close/>
              </a:path>
            </a:pathLst>
          </a:custGeom>
          <a:blipFill dpi="0" rotWithShape="1">
            <a:blip r:embed="rId6">
              <a:extLst>
                <a:ext uri="{28A0092B-C50C-407E-A947-70E740481C1C}">
                  <a14:useLocalDpi xmlns:a14="http://schemas.microsoft.com/office/drawing/2010/main" val="0"/>
                </a:ext>
              </a:extLst>
            </a:blip>
            <a:srcRect/>
            <a:stretch>
              <a:fillRect l="-16026" r="-16026"/>
            </a:stretch>
          </a:blipFill>
          <a:ln w="0">
            <a:noFill/>
            <a:prstDash val="solid"/>
            <a:round/>
            <a:headEnd/>
            <a:tailEnd/>
          </a:ln>
        </p:spPr>
        <p:txBody>
          <a:bodyPr vert="horz" wrap="square" lIns="128580" tIns="64290" rIns="128580" bIns="64290" numCol="1" anchor="t" anchorCtr="0" compatLnSpc="1">
            <a:prstTxWarp prst="textNoShape">
              <a:avLst/>
            </a:prstTxWarp>
          </a:bodyPr>
          <a:lstStyle/>
          <a:p>
            <a:endParaRPr lang="zh-CN" altLang="en-US"/>
          </a:p>
        </p:txBody>
      </p:sp>
      <p:sp>
        <p:nvSpPr>
          <p:cNvPr id="17" name="Freeform 11"/>
          <p:cNvSpPr>
            <a:spLocks/>
          </p:cNvSpPr>
          <p:nvPr/>
        </p:nvSpPr>
        <p:spPr bwMode="auto">
          <a:xfrm>
            <a:off x="1648542" y="1423110"/>
            <a:ext cx="4115020" cy="3581420"/>
          </a:xfrm>
          <a:custGeom>
            <a:avLst/>
            <a:gdLst>
              <a:gd name="T0" fmla="*/ 949 w 1896"/>
              <a:gd name="T1" fmla="*/ 0 h 1616"/>
              <a:gd name="T2" fmla="*/ 1896 w 1896"/>
              <a:gd name="T3" fmla="*/ 1616 h 1616"/>
              <a:gd name="T4" fmla="*/ 0 w 1896"/>
              <a:gd name="T5" fmla="*/ 1616 h 1616"/>
              <a:gd name="T6" fmla="*/ 949 w 1896"/>
              <a:gd name="T7" fmla="*/ 0 h 1616"/>
            </a:gdLst>
            <a:ahLst/>
            <a:cxnLst>
              <a:cxn ang="0">
                <a:pos x="T0" y="T1"/>
              </a:cxn>
              <a:cxn ang="0">
                <a:pos x="T2" y="T3"/>
              </a:cxn>
              <a:cxn ang="0">
                <a:pos x="T4" y="T5"/>
              </a:cxn>
              <a:cxn ang="0">
                <a:pos x="T6" y="T7"/>
              </a:cxn>
            </a:cxnLst>
            <a:rect l="0" t="0" r="r" b="b"/>
            <a:pathLst>
              <a:path w="1896" h="1616">
                <a:moveTo>
                  <a:pt x="949" y="0"/>
                </a:moveTo>
                <a:lnTo>
                  <a:pt x="1896" y="1616"/>
                </a:lnTo>
                <a:lnTo>
                  <a:pt x="0" y="1616"/>
                </a:lnTo>
                <a:lnTo>
                  <a:pt x="949" y="0"/>
                </a:lnTo>
                <a:close/>
              </a:path>
            </a:pathLst>
          </a:custGeom>
          <a:noFill/>
          <a:ln w="19050">
            <a:solidFill>
              <a:schemeClr val="accent2"/>
            </a:solidFill>
            <a:prstDash val="solid"/>
            <a:round/>
            <a:headEnd/>
            <a:tailEnd/>
          </a:ln>
        </p:spPr>
        <p:txBody>
          <a:bodyPr vert="horz" wrap="square" lIns="128580" tIns="64290" rIns="128580" bIns="64290" numCol="1" anchor="t" anchorCtr="0" compatLnSpc="1">
            <a:prstTxWarp prst="textNoShape">
              <a:avLst/>
            </a:prstTxWarp>
          </a:bodyPr>
          <a:lstStyle/>
          <a:p>
            <a:endParaRPr lang="zh-CN" altLang="en-US" dirty="0"/>
          </a:p>
        </p:txBody>
      </p:sp>
      <p:sp>
        <p:nvSpPr>
          <p:cNvPr id="2050" name="文本框 2"/>
          <p:cNvSpPr txBox="1">
            <a:spLocks noChangeArrowheads="1"/>
          </p:cNvSpPr>
          <p:nvPr>
            <p:custDataLst>
              <p:tags r:id="rId2"/>
            </p:custDataLst>
          </p:nvPr>
        </p:nvSpPr>
        <p:spPr bwMode="auto">
          <a:xfrm>
            <a:off x="2952413" y="2449016"/>
            <a:ext cx="1695986" cy="1569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0199"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三</a:t>
            </a:r>
          </a:p>
        </p:txBody>
      </p:sp>
      <p:cxnSp>
        <p:nvCxnSpPr>
          <p:cNvPr id="7" name="直接连接符 6"/>
          <p:cNvCxnSpPr/>
          <p:nvPr>
            <p:custDataLst>
              <p:tags r:id="rId3"/>
            </p:custDataLst>
          </p:nvPr>
        </p:nvCxnSpPr>
        <p:spPr>
          <a:xfrm>
            <a:off x="6205337" y="3616325"/>
            <a:ext cx="4143101" cy="0"/>
          </a:xfrm>
          <a:prstGeom prst="line">
            <a:avLst/>
          </a:prstGeom>
          <a:ln w="1270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205340" y="2748641"/>
            <a:ext cx="4468132" cy="830997"/>
          </a:xfrm>
          <a:prstGeom prst="rect">
            <a:avLst/>
          </a:prstGeom>
        </p:spPr>
        <p:txBody>
          <a:bodyPr wrap="square" lIns="0" tIns="0" rIns="0" bIns="0">
            <a:spAutoFit/>
          </a:bodyPr>
          <a:lstStyle/>
          <a:p>
            <a:r>
              <a:rPr lang="zh-CN" altLang="en-US" sz="5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法治思维</a:t>
            </a:r>
          </a:p>
        </p:txBody>
      </p:sp>
    </p:spTree>
    <p:custDataLst>
      <p:tags r:id="rId1"/>
    </p:custDataLst>
    <p:extLst>
      <p:ext uri="{BB962C8B-B14F-4D97-AF65-F5344CB8AC3E}">
        <p14:creationId xmlns:p14="http://schemas.microsoft.com/office/powerpoint/2010/main" val="1735012155"/>
      </p:ext>
    </p:extLst>
  </p:cSld>
  <p:clrMapOvr>
    <a:masterClrMapping/>
  </p:clrMapOvr>
  <p:transition spd="slow">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40000" fill="hold" grpId="0" nodeType="withEffect" p14:presetBounceEnd="40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40000">
                                          <p:cBhvr additive="base">
                                            <p:cTn id="7" dur="1750" fill="hold"/>
                                            <p:tgtEl>
                                              <p:spTgt spid="16"/>
                                            </p:tgtEl>
                                            <p:attrNameLst>
                                              <p:attrName>ppt_x</p:attrName>
                                            </p:attrNameLst>
                                          </p:cBhvr>
                                          <p:tavLst>
                                            <p:tav tm="0">
                                              <p:val>
                                                <p:strVal val="#ppt_x"/>
                                              </p:val>
                                            </p:tav>
                                            <p:tav tm="100000">
                                              <p:val>
                                                <p:strVal val="#ppt_x"/>
                                              </p:val>
                                            </p:tav>
                                          </p:tavLst>
                                        </p:anim>
                                        <p:anim calcmode="lin" valueType="num" p14:bounceEnd="40000">
                                          <p:cBhvr additive="base">
                                            <p:cTn id="8" dur="175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4" accel="40000" fill="hold" grpId="0" nodeType="withEffect" p14:presetBounceEnd="40000">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14:bounceEnd="40000">
                                          <p:cBhvr additive="base">
                                            <p:cTn id="11" dur="1750" fill="hold"/>
                                            <p:tgtEl>
                                              <p:spTgt spid="17"/>
                                            </p:tgtEl>
                                            <p:attrNameLst>
                                              <p:attrName>ppt_x</p:attrName>
                                            </p:attrNameLst>
                                          </p:cBhvr>
                                          <p:tavLst>
                                            <p:tav tm="0">
                                              <p:val>
                                                <p:strVal val="#ppt_x"/>
                                              </p:val>
                                            </p:tav>
                                            <p:tav tm="100000">
                                              <p:val>
                                                <p:strVal val="#ppt_x"/>
                                              </p:val>
                                            </p:tav>
                                          </p:tavLst>
                                        </p:anim>
                                        <p:anim calcmode="lin" valueType="num" p14:bounceEnd="40000">
                                          <p:cBhvr additive="base">
                                            <p:cTn id="12" dur="1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fade">
                                          <p:cBhvr>
                                            <p:cTn id="17" dur="500"/>
                                            <p:tgtEl>
                                              <p:spTgt spid="2050"/>
                                            </p:tgtEl>
                                          </p:cBhvr>
                                        </p:animEffect>
                                      </p:childTnLst>
                                    </p:cTn>
                                  </p:par>
                                </p:childTnLst>
                              </p:cTn>
                            </p:par>
                          </p:childTnLst>
                        </p:cTn>
                      </p:par>
                      <p:par>
                        <p:cTn id="18" fill="hold">
                          <p:stCondLst>
                            <p:cond delay="indefinite"/>
                          </p:stCondLst>
                          <p:childTnLst>
                            <p:par>
                              <p:cTn id="19" fill="hold">
                                <p:stCondLst>
                                  <p:cond delay="0"/>
                                </p:stCondLst>
                                <p:childTnLst>
                                  <p:par>
                                    <p:cTn id="20" presetID="23" presetClass="entr" presetSubtype="32"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strVal val="4*#ppt_w"/>
                                              </p:val>
                                            </p:tav>
                                            <p:tav tm="100000">
                                              <p:val>
                                                <p:strVal val="#ppt_w"/>
                                              </p:val>
                                            </p:tav>
                                          </p:tavLst>
                                        </p:anim>
                                        <p:anim calcmode="lin" valueType="num">
                                          <p:cBhvr>
                                            <p:cTn id="23"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inVertical)">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2050"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4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750" fill="hold"/>
                                            <p:tgtEl>
                                              <p:spTgt spid="16"/>
                                            </p:tgtEl>
                                            <p:attrNameLst>
                                              <p:attrName>ppt_x</p:attrName>
                                            </p:attrNameLst>
                                          </p:cBhvr>
                                          <p:tavLst>
                                            <p:tav tm="0">
                                              <p:val>
                                                <p:strVal val="#ppt_x"/>
                                              </p:val>
                                            </p:tav>
                                            <p:tav tm="100000">
                                              <p:val>
                                                <p:strVal val="#ppt_x"/>
                                              </p:val>
                                            </p:tav>
                                          </p:tavLst>
                                        </p:anim>
                                        <p:anim calcmode="lin" valueType="num">
                                          <p:cBhvr additive="base">
                                            <p:cTn id="8" dur="175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4" accel="4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750" fill="hold"/>
                                            <p:tgtEl>
                                              <p:spTgt spid="17"/>
                                            </p:tgtEl>
                                            <p:attrNameLst>
                                              <p:attrName>ppt_x</p:attrName>
                                            </p:attrNameLst>
                                          </p:cBhvr>
                                          <p:tavLst>
                                            <p:tav tm="0">
                                              <p:val>
                                                <p:strVal val="#ppt_x"/>
                                              </p:val>
                                            </p:tav>
                                            <p:tav tm="100000">
                                              <p:val>
                                                <p:strVal val="#ppt_x"/>
                                              </p:val>
                                            </p:tav>
                                          </p:tavLst>
                                        </p:anim>
                                        <p:anim calcmode="lin" valueType="num">
                                          <p:cBhvr additive="base">
                                            <p:cTn id="12" dur="1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fade">
                                          <p:cBhvr>
                                            <p:cTn id="17" dur="500"/>
                                            <p:tgtEl>
                                              <p:spTgt spid="2050"/>
                                            </p:tgtEl>
                                          </p:cBhvr>
                                        </p:animEffect>
                                      </p:childTnLst>
                                    </p:cTn>
                                  </p:par>
                                </p:childTnLst>
                              </p:cTn>
                            </p:par>
                          </p:childTnLst>
                        </p:cTn>
                      </p:par>
                      <p:par>
                        <p:cTn id="18" fill="hold">
                          <p:stCondLst>
                            <p:cond delay="indefinite"/>
                          </p:stCondLst>
                          <p:childTnLst>
                            <p:par>
                              <p:cTn id="19" fill="hold">
                                <p:stCondLst>
                                  <p:cond delay="0"/>
                                </p:stCondLst>
                                <p:childTnLst>
                                  <p:par>
                                    <p:cTn id="20" presetID="23" presetClass="entr" presetSubtype="32"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strVal val="4*#ppt_w"/>
                                              </p:val>
                                            </p:tav>
                                            <p:tav tm="100000">
                                              <p:val>
                                                <p:strVal val="#ppt_w"/>
                                              </p:val>
                                            </p:tav>
                                          </p:tavLst>
                                        </p:anim>
                                        <p:anim calcmode="lin" valueType="num">
                                          <p:cBhvr>
                                            <p:cTn id="23"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inVertical)">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2050" grpId="0"/>
          <p:bldP spid="8" grpId="0"/>
        </p:bldLst>
      </p:timing>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6"/>
          <p:cNvSpPr>
            <a:spLocks noChangeArrowheads="1"/>
          </p:cNvSpPr>
          <p:nvPr/>
        </p:nvSpPr>
        <p:spPr bwMode="auto">
          <a:xfrm>
            <a:off x="1125141" y="2175977"/>
            <a:ext cx="10791872" cy="3848141"/>
          </a:xfrm>
          <a:prstGeom prst="rect">
            <a:avLst/>
          </a:prstGeom>
          <a:noFill/>
          <a:ln w="9525">
            <a:noFill/>
            <a:miter lim="800000"/>
            <a:headEnd/>
            <a:tailEnd/>
          </a:ln>
          <a:effectLst/>
        </p:spPr>
        <p:txBody>
          <a:bodyPr lIns="114803" tIns="57401" rIns="114803" bIns="57401"/>
          <a:lstStyle/>
          <a:p>
            <a:pPr indent="837126" algn="just">
              <a:spcBef>
                <a:spcPct val="20000"/>
              </a:spcBef>
              <a:buClr>
                <a:schemeClr val="hlink"/>
              </a:buClr>
              <a:defRPr/>
            </a:pPr>
            <a:r>
              <a:rPr lang="zh-CN" altLang="en-US" sz="4000" b="1" dirty="0">
                <a:latin typeface="华文楷体" pitchFamily="2" charset="-122"/>
                <a:ea typeface="华文楷体" pitchFamily="2" charset="-122"/>
              </a:rPr>
              <a:t>以宪法、法律为最高权威</a:t>
            </a:r>
          </a:p>
          <a:p>
            <a:pPr indent="837126" algn="just">
              <a:spcBef>
                <a:spcPct val="20000"/>
              </a:spcBef>
              <a:buClr>
                <a:schemeClr val="hlink"/>
              </a:buClr>
              <a:defRPr/>
            </a:pPr>
            <a:r>
              <a:rPr lang="zh-CN" altLang="en-US" sz="4000" b="1" dirty="0">
                <a:latin typeface="华文楷体" pitchFamily="2" charset="-122"/>
                <a:ea typeface="华文楷体" pitchFamily="2" charset="-122"/>
              </a:rPr>
              <a:t>追求以独立、平等而自由的人为主体</a:t>
            </a:r>
            <a:endParaRPr lang="en-US" altLang="zh-CN" sz="4000" b="1" dirty="0">
              <a:latin typeface="华文楷体" pitchFamily="2" charset="-122"/>
              <a:ea typeface="华文楷体" pitchFamily="2" charset="-122"/>
            </a:endParaRPr>
          </a:p>
          <a:p>
            <a:pPr indent="837126" algn="just">
              <a:spcBef>
                <a:spcPct val="20000"/>
              </a:spcBef>
              <a:buClr>
                <a:schemeClr val="hlink"/>
              </a:buClr>
              <a:defRPr/>
            </a:pPr>
            <a:r>
              <a:rPr lang="zh-CN" altLang="en-US" sz="4000" b="1" dirty="0">
                <a:latin typeface="华文楷体" pitchFamily="2" charset="-122"/>
                <a:ea typeface="华文楷体" pitchFamily="2" charset="-122"/>
              </a:rPr>
              <a:t>充分尊重和保护人的基本权利和尊严</a:t>
            </a:r>
            <a:endParaRPr lang="en-US" altLang="zh-CN" sz="4000" b="1" dirty="0">
              <a:latin typeface="华文楷体" pitchFamily="2" charset="-122"/>
              <a:ea typeface="华文楷体" pitchFamily="2" charset="-122"/>
            </a:endParaRPr>
          </a:p>
          <a:p>
            <a:pPr indent="837126" algn="just">
              <a:spcBef>
                <a:spcPct val="20000"/>
              </a:spcBef>
              <a:buClr>
                <a:schemeClr val="hlink"/>
              </a:buClr>
              <a:defRPr/>
            </a:pPr>
            <a:r>
              <a:rPr lang="zh-CN" altLang="en-US" sz="4000" b="1" dirty="0">
                <a:latin typeface="华文楷体" pitchFamily="2" charset="-122"/>
                <a:ea typeface="华文楷体" pitchFamily="2" charset="-122"/>
              </a:rPr>
              <a:t>法律是人民控制并限制公权力的工具</a:t>
            </a:r>
            <a:endParaRPr lang="en-US" altLang="zh-CN" sz="4000" b="1" dirty="0">
              <a:latin typeface="华文楷体" pitchFamily="2" charset="-122"/>
              <a:ea typeface="华文楷体" pitchFamily="2" charset="-122"/>
            </a:endParaRPr>
          </a:p>
        </p:txBody>
      </p:sp>
      <p:grpSp>
        <p:nvGrpSpPr>
          <p:cNvPr id="6" name="组合 38"/>
          <p:cNvGrpSpPr>
            <a:grpSpLocks/>
          </p:cNvGrpSpPr>
          <p:nvPr/>
        </p:nvGrpSpPr>
        <p:grpSpPr bwMode="auto">
          <a:xfrm>
            <a:off x="252439" y="267960"/>
            <a:ext cx="9766845" cy="687867"/>
            <a:chOff x="928662" y="1459611"/>
            <a:chExt cx="6944628" cy="651439"/>
          </a:xfrm>
        </p:grpSpPr>
        <p:grpSp>
          <p:nvGrpSpPr>
            <p:cNvPr id="7" name="组合 36"/>
            <p:cNvGrpSpPr>
              <a:grpSpLocks/>
            </p:cNvGrpSpPr>
            <p:nvPr/>
          </p:nvGrpSpPr>
          <p:grpSpPr bwMode="auto">
            <a:xfrm>
              <a:off x="928662" y="1643050"/>
              <a:ext cx="6944628" cy="468000"/>
              <a:chOff x="928662" y="1643050"/>
              <a:chExt cx="6944628" cy="468000"/>
            </a:xfrm>
          </p:grpSpPr>
          <p:cxnSp>
            <p:nvCxnSpPr>
              <p:cNvPr id="9" name="直接连接符 8"/>
              <p:cNvCxnSpPr/>
              <p:nvPr/>
            </p:nvCxnSpPr>
            <p:spPr>
              <a:xfrm flipV="1">
                <a:off x="1357245" y="2057141"/>
                <a:ext cx="6516045" cy="14271"/>
              </a:xfrm>
              <a:prstGeom prst="line">
                <a:avLst/>
              </a:prstGeom>
              <a:ln w="317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928662" y="1643311"/>
                <a:ext cx="468266" cy="46773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sz="2500" i="1" dirty="0">
                  <a:solidFill>
                    <a:schemeClr val="accent1"/>
                  </a:solidFill>
                  <a:latin typeface="Bernard MT Condensed" pitchFamily="18" charset="0"/>
                </a:endParaRPr>
              </a:p>
            </p:txBody>
          </p:sp>
        </p:grpSp>
        <p:sp>
          <p:nvSpPr>
            <p:cNvPr id="8" name="TextBox 37"/>
            <p:cNvSpPr txBox="1">
              <a:spLocks noChangeArrowheads="1"/>
            </p:cNvSpPr>
            <p:nvPr/>
          </p:nvSpPr>
          <p:spPr bwMode="auto">
            <a:xfrm>
              <a:off x="1500166" y="1459611"/>
              <a:ext cx="6286544" cy="597529"/>
            </a:xfrm>
            <a:prstGeom prst="rect">
              <a:avLst/>
            </a:prstGeom>
            <a:noFill/>
            <a:ln w="9525">
              <a:noFill/>
              <a:miter lim="800000"/>
              <a:headEnd/>
              <a:tailEnd/>
            </a:ln>
          </p:spPr>
          <p:txBody>
            <a:bodyPr>
              <a:spAutoFit/>
            </a:bodyPr>
            <a:lstStyle/>
            <a:p>
              <a:r>
                <a:rPr lang="zh-CN" altLang="en-US" sz="3500" dirty="0">
                  <a:solidFill>
                    <a:schemeClr val="accent1"/>
                  </a:solidFill>
                  <a:latin typeface="微软雅黑"/>
                  <a:ea typeface="微软雅黑"/>
                  <a:cs typeface="微软雅黑"/>
                </a:rPr>
                <a:t>（一）现代法治理念</a:t>
              </a:r>
            </a:p>
          </p:txBody>
        </p:sp>
      </p:grpSp>
    </p:spTree>
    <p:extLst>
      <p:ext uri="{BB962C8B-B14F-4D97-AF65-F5344CB8AC3E}">
        <p14:creationId xmlns:p14="http://schemas.microsoft.com/office/powerpoint/2010/main" val="12293516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062529" y="1541203"/>
            <a:ext cx="10834954" cy="2885912"/>
          </a:xfrm>
          <a:prstGeom prst="rect">
            <a:avLst/>
          </a:prstGeom>
        </p:spPr>
        <p:txBody>
          <a:bodyPr wrap="square" lIns="114803" tIns="57401" rIns="114803" bIns="57401">
            <a:spAutoFit/>
          </a:bodyPr>
          <a:lstStyle/>
          <a:p>
            <a:pPr>
              <a:lnSpc>
                <a:spcPct val="150000"/>
              </a:lnSpc>
            </a:pPr>
            <a:r>
              <a:rPr lang="zh-CN" altLang="en-US" sz="4000" b="1" dirty="0">
                <a:latin typeface="微软雅黑" pitchFamily="34" charset="-122"/>
                <a:ea typeface="微软雅黑" pitchFamily="34" charset="-122"/>
              </a:rPr>
              <a:t>法治思维是指以法治价值和法治精神为导向，运用法律原则、法律规则、法律方法思考和处理问题的思维模式</a:t>
            </a: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6575" y="4059360"/>
            <a:ext cx="5212175" cy="3173290"/>
          </a:xfrm>
          <a:prstGeom prst="rect">
            <a:avLst/>
          </a:prstGeom>
        </p:spPr>
      </p:pic>
      <p:grpSp>
        <p:nvGrpSpPr>
          <p:cNvPr id="9" name="组合 38"/>
          <p:cNvGrpSpPr>
            <a:grpSpLocks/>
          </p:cNvGrpSpPr>
          <p:nvPr/>
        </p:nvGrpSpPr>
        <p:grpSpPr bwMode="auto">
          <a:xfrm>
            <a:off x="860006" y="597957"/>
            <a:ext cx="9766845" cy="688624"/>
            <a:chOff x="928662" y="1458894"/>
            <a:chExt cx="6944628" cy="652156"/>
          </a:xfrm>
        </p:grpSpPr>
        <p:grpSp>
          <p:nvGrpSpPr>
            <p:cNvPr id="10" name="组合 36"/>
            <p:cNvGrpSpPr>
              <a:grpSpLocks/>
            </p:cNvGrpSpPr>
            <p:nvPr/>
          </p:nvGrpSpPr>
          <p:grpSpPr bwMode="auto">
            <a:xfrm>
              <a:off x="928662" y="1643050"/>
              <a:ext cx="6944628" cy="468000"/>
              <a:chOff x="928662" y="1643050"/>
              <a:chExt cx="6944628" cy="468000"/>
            </a:xfrm>
          </p:grpSpPr>
          <p:cxnSp>
            <p:nvCxnSpPr>
              <p:cNvPr id="12" name="直接连接符 11"/>
              <p:cNvCxnSpPr/>
              <p:nvPr/>
            </p:nvCxnSpPr>
            <p:spPr>
              <a:xfrm flipV="1">
                <a:off x="1357245" y="2057141"/>
                <a:ext cx="6516045" cy="14271"/>
              </a:xfrm>
              <a:prstGeom prst="line">
                <a:avLst/>
              </a:prstGeom>
              <a:ln w="317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928662" y="1643311"/>
                <a:ext cx="468266" cy="46773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sz="2500" i="1" dirty="0">
                  <a:solidFill>
                    <a:schemeClr val="accent1"/>
                  </a:solidFill>
                  <a:latin typeface="Bernard MT Condensed" pitchFamily="18" charset="0"/>
                </a:endParaRPr>
              </a:p>
            </p:txBody>
          </p:sp>
        </p:grpSp>
        <p:sp>
          <p:nvSpPr>
            <p:cNvPr id="11" name="TextBox 37"/>
            <p:cNvSpPr txBox="1">
              <a:spLocks noChangeArrowheads="1"/>
            </p:cNvSpPr>
            <p:nvPr/>
          </p:nvSpPr>
          <p:spPr bwMode="auto">
            <a:xfrm>
              <a:off x="1500166" y="1458894"/>
              <a:ext cx="6286544" cy="597529"/>
            </a:xfrm>
            <a:prstGeom prst="rect">
              <a:avLst/>
            </a:prstGeom>
            <a:noFill/>
            <a:ln w="9525">
              <a:noFill/>
              <a:miter lim="800000"/>
              <a:headEnd/>
              <a:tailEnd/>
            </a:ln>
          </p:spPr>
          <p:txBody>
            <a:bodyPr>
              <a:spAutoFit/>
            </a:bodyPr>
            <a:lstStyle/>
            <a:p>
              <a:r>
                <a:rPr lang="zh-CN" altLang="en-US" sz="3500" dirty="0">
                  <a:solidFill>
                    <a:schemeClr val="accent1"/>
                  </a:solidFill>
                  <a:latin typeface="微软雅黑"/>
                  <a:ea typeface="微软雅黑"/>
                  <a:cs typeface="微软雅黑"/>
                </a:rPr>
                <a:t>（二）法治思维的含义</a:t>
              </a:r>
            </a:p>
          </p:txBody>
        </p:sp>
      </p:grpSp>
      <p:sp>
        <p:nvSpPr>
          <p:cNvPr id="14" name="矩形 13"/>
          <p:cNvSpPr/>
          <p:nvPr/>
        </p:nvSpPr>
        <p:spPr>
          <a:xfrm>
            <a:off x="2075141" y="4831393"/>
            <a:ext cx="5873153" cy="1270085"/>
          </a:xfrm>
          <a:prstGeom prst="rect">
            <a:avLst/>
          </a:prstGeom>
        </p:spPr>
        <p:txBody>
          <a:bodyPr wrap="square" lIns="114803" tIns="57401" rIns="114803" bIns="57401">
            <a:spAutoFit/>
          </a:bodyPr>
          <a:lstStyle/>
          <a:p>
            <a:pPr>
              <a:lnSpc>
                <a:spcPct val="150000"/>
              </a:lnSpc>
            </a:pPr>
            <a:r>
              <a:rPr lang="zh-CN" altLang="en-US" sz="5000" b="1" dirty="0">
                <a:latin typeface="华文楷体" panose="02010600040101010101" pitchFamily="2" charset="-122"/>
                <a:ea typeface="华文楷体" panose="02010600040101010101" pitchFamily="2" charset="-122"/>
              </a:rPr>
              <a:t>高级法律意识</a:t>
            </a:r>
          </a:p>
        </p:txBody>
      </p:sp>
    </p:spTree>
    <p:extLst>
      <p:ext uri="{BB962C8B-B14F-4D97-AF65-F5344CB8AC3E}">
        <p14:creationId xmlns:p14="http://schemas.microsoft.com/office/powerpoint/2010/main" val="41779947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ChangeArrowheads="1"/>
          </p:cNvSpPr>
          <p:nvPr/>
        </p:nvSpPr>
        <p:spPr bwMode="white">
          <a:xfrm>
            <a:off x="469839" y="1083353"/>
            <a:ext cx="11572875" cy="548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4803" tIns="57401" rIns="114803" bIns="57401" anchor="ctr"/>
          <a:lstStyle>
            <a:lvl1pPr eaLnBrk="0" hangingPunct="0">
              <a:defRPr sz="3200">
                <a:solidFill>
                  <a:schemeClr val="tx1"/>
                </a:solidFill>
                <a:latin typeface="宋体" panose="02010600030101010101" pitchFamily="2" charset="-122"/>
                <a:ea typeface="宋体" panose="02010600030101010101" pitchFamily="2" charset="-122"/>
              </a:defRPr>
            </a:lvl1pPr>
            <a:lvl2pPr marL="742950" indent="-285750" eaLnBrk="0" hangingPunct="0">
              <a:defRPr sz="3200">
                <a:solidFill>
                  <a:schemeClr val="tx1"/>
                </a:solidFill>
                <a:latin typeface="宋体" panose="02010600030101010101" pitchFamily="2" charset="-122"/>
                <a:ea typeface="宋体" panose="02010600030101010101" pitchFamily="2" charset="-122"/>
              </a:defRPr>
            </a:lvl2pPr>
            <a:lvl3pPr marL="1143000" indent="-228600" eaLnBrk="0" hangingPunct="0">
              <a:defRPr sz="3200">
                <a:solidFill>
                  <a:schemeClr val="tx1"/>
                </a:solidFill>
                <a:latin typeface="宋体" panose="02010600030101010101" pitchFamily="2" charset="-122"/>
                <a:ea typeface="宋体" panose="02010600030101010101" pitchFamily="2" charset="-122"/>
              </a:defRPr>
            </a:lvl3pPr>
            <a:lvl4pPr marL="1600200" indent="-228600" eaLnBrk="0" hangingPunct="0">
              <a:defRPr sz="3200">
                <a:solidFill>
                  <a:schemeClr val="tx1"/>
                </a:solidFill>
                <a:latin typeface="宋体" panose="02010600030101010101" pitchFamily="2" charset="-122"/>
                <a:ea typeface="宋体" panose="02010600030101010101" pitchFamily="2" charset="-122"/>
              </a:defRPr>
            </a:lvl4pPr>
            <a:lvl5pPr marL="2057400" indent="-228600" eaLnBrk="0" hangingPunct="0">
              <a:defRPr sz="3200">
                <a:solidFill>
                  <a:schemeClr val="tx1"/>
                </a:solidFill>
                <a:latin typeface="宋体" panose="02010600030101010101" pitchFamily="2" charset="-122"/>
                <a:ea typeface="宋体" panose="02010600030101010101" pitchFamily="2" charset="-122"/>
              </a:defRPr>
            </a:lvl5pPr>
            <a:lvl6pPr marL="25146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6pPr>
            <a:lvl7pPr marL="29718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7pPr>
            <a:lvl8pPr marL="34290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8pPr>
            <a:lvl9pPr marL="38862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9pPr>
          </a:lstStyle>
          <a:p>
            <a:pPr algn="l" eaLnBrk="1" fontAlgn="base" hangingPunct="1">
              <a:buFont typeface="Wingdings" panose="05000000000000000000" pitchFamily="2" charset="2"/>
              <a:buChar char="Ø"/>
            </a:pPr>
            <a:r>
              <a:rPr lang="zh-CN" altLang="en-US" sz="5000" b="1" dirty="0">
                <a:solidFill>
                  <a:srgbClr val="FF0000"/>
                </a:solidFill>
              </a:rPr>
              <a:t>总结：</a:t>
            </a:r>
            <a:r>
              <a:rPr lang="zh-CN" altLang="en-US" sz="5000" b="1" dirty="0"/>
              <a:t>建设法治中国</a:t>
            </a:r>
            <a:endParaRPr lang="en-US" altLang="zh-CN" sz="5000" b="1" dirty="0"/>
          </a:p>
        </p:txBody>
      </p:sp>
      <p:pic>
        <p:nvPicPr>
          <p:cNvPr id="20484" name="Picture 2" descr="http://ww2.sinaimg.cn/large/9e5389bbgw1eitw4i98quj20ys0ntq7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8577" y="1965799"/>
            <a:ext cx="6306862" cy="445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5" name="矩形 5"/>
          <p:cNvSpPr>
            <a:spLocks noChangeArrowheads="1"/>
          </p:cNvSpPr>
          <p:nvPr/>
        </p:nvSpPr>
        <p:spPr bwMode="auto">
          <a:xfrm>
            <a:off x="7793557" y="1965799"/>
            <a:ext cx="4265643" cy="3563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4803" tIns="57401" rIns="114803" bIns="57401">
            <a:spAutoFit/>
          </a:bodyPr>
          <a:lstStyle>
            <a:lvl1pPr eaLnBrk="0" hangingPunct="0">
              <a:defRPr sz="3200">
                <a:solidFill>
                  <a:schemeClr val="tx1"/>
                </a:solidFill>
                <a:latin typeface="宋体" panose="02010600030101010101" pitchFamily="2" charset="-122"/>
                <a:ea typeface="宋体" panose="02010600030101010101" pitchFamily="2" charset="-122"/>
              </a:defRPr>
            </a:lvl1pPr>
            <a:lvl2pPr marL="742950" indent="-285750" eaLnBrk="0" hangingPunct="0">
              <a:defRPr sz="3200">
                <a:solidFill>
                  <a:schemeClr val="tx1"/>
                </a:solidFill>
                <a:latin typeface="宋体" panose="02010600030101010101" pitchFamily="2" charset="-122"/>
                <a:ea typeface="宋体" panose="02010600030101010101" pitchFamily="2" charset="-122"/>
              </a:defRPr>
            </a:lvl2pPr>
            <a:lvl3pPr marL="1143000" indent="-228600" eaLnBrk="0" hangingPunct="0">
              <a:defRPr sz="3200">
                <a:solidFill>
                  <a:schemeClr val="tx1"/>
                </a:solidFill>
                <a:latin typeface="宋体" panose="02010600030101010101" pitchFamily="2" charset="-122"/>
                <a:ea typeface="宋体" panose="02010600030101010101" pitchFamily="2" charset="-122"/>
              </a:defRPr>
            </a:lvl3pPr>
            <a:lvl4pPr marL="1600200" indent="-228600" eaLnBrk="0" hangingPunct="0">
              <a:defRPr sz="3200">
                <a:solidFill>
                  <a:schemeClr val="tx1"/>
                </a:solidFill>
                <a:latin typeface="宋体" panose="02010600030101010101" pitchFamily="2" charset="-122"/>
                <a:ea typeface="宋体" panose="02010600030101010101" pitchFamily="2" charset="-122"/>
              </a:defRPr>
            </a:lvl4pPr>
            <a:lvl5pPr marL="2057400" indent="-228600" eaLnBrk="0" hangingPunct="0">
              <a:defRPr sz="3200">
                <a:solidFill>
                  <a:schemeClr val="tx1"/>
                </a:solidFill>
                <a:latin typeface="宋体" panose="02010600030101010101" pitchFamily="2" charset="-122"/>
                <a:ea typeface="宋体" panose="02010600030101010101" pitchFamily="2" charset="-122"/>
              </a:defRPr>
            </a:lvl5pPr>
            <a:lvl6pPr marL="25146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6pPr>
            <a:lvl7pPr marL="29718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7pPr>
            <a:lvl8pPr marL="34290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8pPr>
            <a:lvl9pPr marL="38862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9pPr>
          </a:lstStyle>
          <a:p>
            <a:pPr algn="just" eaLnBrk="1" hangingPunct="1"/>
            <a:r>
              <a:rPr lang="en-US" altLang="zh-CN" b="1" dirty="0">
                <a:latin typeface="微软雅黑" pitchFamily="34" charset="-122"/>
                <a:ea typeface="微软雅黑" pitchFamily="34" charset="-122"/>
              </a:rPr>
              <a:t>    2014</a:t>
            </a:r>
            <a:r>
              <a:rPr lang="zh-CN" altLang="en-US" b="1" dirty="0">
                <a:latin typeface="微软雅黑" pitchFamily="34" charset="-122"/>
                <a:ea typeface="微软雅黑" pitchFamily="34" charset="-122"/>
              </a:rPr>
              <a:t>年</a:t>
            </a:r>
            <a:r>
              <a:rPr lang="en-US" altLang="zh-CN" b="1" dirty="0">
                <a:latin typeface="微软雅黑" pitchFamily="34" charset="-122"/>
                <a:ea typeface="微软雅黑" pitchFamily="34" charset="-122"/>
              </a:rPr>
              <a:t>7</a:t>
            </a:r>
            <a:r>
              <a:rPr lang="zh-CN" altLang="en-US" b="1" dirty="0">
                <a:latin typeface="微软雅黑" pitchFamily="34" charset="-122"/>
                <a:ea typeface="微软雅黑" pitchFamily="34" charset="-122"/>
              </a:rPr>
              <a:t>月</a:t>
            </a:r>
            <a:r>
              <a:rPr lang="en-US" altLang="zh-CN" b="1" dirty="0">
                <a:latin typeface="微软雅黑" pitchFamily="34" charset="-122"/>
                <a:ea typeface="微软雅黑" pitchFamily="34" charset="-122"/>
              </a:rPr>
              <a:t>29</a:t>
            </a:r>
            <a:r>
              <a:rPr lang="zh-CN" altLang="en-US" b="1" dirty="0">
                <a:latin typeface="微软雅黑" pitchFamily="34" charset="-122"/>
                <a:ea typeface="微软雅黑" pitchFamily="34" charset="-122"/>
              </a:rPr>
              <a:t>日，中央电视台新闻联播节目第四条口播新闻，鉴于周永康涉嫌严重违纪，中共中央决定由中共中央纪律检查委员会对其立案审查</a:t>
            </a:r>
            <a:r>
              <a:rPr lang="zh-CN" altLang="en-US" b="1" dirty="0"/>
              <a:t>。</a:t>
            </a:r>
          </a:p>
        </p:txBody>
      </p:sp>
    </p:spTree>
    <p:extLst>
      <p:ext uri="{BB962C8B-B14F-4D97-AF65-F5344CB8AC3E}">
        <p14:creationId xmlns:p14="http://schemas.microsoft.com/office/powerpoint/2010/main" val="2055919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903830" y="1591312"/>
            <a:ext cx="4359306" cy="5027596"/>
            <a:chOff x="903830" y="1591312"/>
            <a:chExt cx="4359306" cy="5027596"/>
          </a:xfrm>
        </p:grpSpPr>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l="1193" t="20044" r="1675" b="18592"/>
            <a:stretch/>
          </p:blipFill>
          <p:spPr>
            <a:xfrm>
              <a:off x="903830" y="3864933"/>
              <a:ext cx="4359306" cy="2753975"/>
            </a:xfrm>
            <a:prstGeom prst="rect">
              <a:avLst/>
            </a:prstGeom>
          </p:spPr>
        </p:pic>
        <p:sp>
          <p:nvSpPr>
            <p:cNvPr id="16" name="Rectangle 33"/>
            <p:cNvSpPr/>
            <p:nvPr/>
          </p:nvSpPr>
          <p:spPr>
            <a:xfrm>
              <a:off x="938802" y="1591312"/>
              <a:ext cx="2144681" cy="22440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latin typeface="Arial" panose="020B0604020202020204" pitchFamily="34" charset="0"/>
                  <a:ea typeface="微软雅黑" panose="020B0503020204020204" pitchFamily="34" charset="-122"/>
                  <a:sym typeface="Arial" panose="020B0604020202020204" pitchFamily="34" charset="0"/>
                </a:rPr>
                <a:t>坚持党的领导</a:t>
              </a:r>
              <a:endParaRPr lang="id-ID" sz="3200"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51" name="TextBox 50"/>
          <p:cNvSpPr txBox="1"/>
          <p:nvPr/>
        </p:nvSpPr>
        <p:spPr>
          <a:xfrm>
            <a:off x="5461620" y="2016227"/>
            <a:ext cx="1935516" cy="1477328"/>
          </a:xfrm>
          <a:prstGeom prst="rect">
            <a:avLst/>
          </a:prstGeom>
          <a:noFill/>
        </p:spPr>
        <p:txBody>
          <a:bodyPr wrap="square" lIns="0" tIns="0" rIns="0" bIns="0" rtlCol="0" anchor="ctr">
            <a:spAutoFit/>
          </a:bodyPr>
          <a:lstStyle/>
          <a:p>
            <a:pPr algn="ctr"/>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坚持中国特色社会主义制度</a:t>
            </a:r>
            <a:endParaRPr lang="en-AU" sz="3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TextBox 8"/>
          <p:cNvSpPr txBox="1"/>
          <p:nvPr/>
        </p:nvSpPr>
        <p:spPr>
          <a:xfrm>
            <a:off x="1244799" y="172013"/>
            <a:ext cx="10681785" cy="615553"/>
          </a:xfrm>
          <a:prstGeom prst="rect">
            <a:avLst/>
          </a:prstGeom>
          <a:noFill/>
        </p:spPr>
        <p:txBody>
          <a:bodyPr wrap="square" lIns="0" tIns="0" rIns="0" bIns="0" rtlCol="0" anchor="ctr">
            <a:spAutoFit/>
          </a:bodyPr>
          <a:lstStyle/>
          <a:p>
            <a:pPr algn="ctr"/>
            <a:r>
              <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中国特色社会主义法治道路的核心要义</a:t>
            </a:r>
          </a:p>
        </p:txBody>
      </p:sp>
      <p:grpSp>
        <p:nvGrpSpPr>
          <p:cNvPr id="5" name="组合 4"/>
          <p:cNvGrpSpPr/>
          <p:nvPr/>
        </p:nvGrpSpPr>
        <p:grpSpPr>
          <a:xfrm>
            <a:off x="539014" y="726011"/>
            <a:ext cx="11780723" cy="0"/>
            <a:chOff x="503625" y="726011"/>
            <a:chExt cx="11780723" cy="0"/>
          </a:xfrm>
        </p:grpSpPr>
        <p:cxnSp>
          <p:nvCxnSpPr>
            <p:cNvPr id="3" name="直接连接符 2"/>
            <p:cNvCxnSpPr/>
            <p:nvPr/>
          </p:nvCxnSpPr>
          <p:spPr>
            <a:xfrm>
              <a:off x="50362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3175" y="726011"/>
              <a:ext cx="3951173"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01719" y="1648907"/>
            <a:ext cx="3816424" cy="2116922"/>
          </a:xfrm>
          <a:prstGeom prst="rect">
            <a:avLst/>
          </a:prstGeom>
        </p:spPr>
      </p:pic>
      <p:grpSp>
        <p:nvGrpSpPr>
          <p:cNvPr id="9" name="组合 8"/>
          <p:cNvGrpSpPr/>
          <p:nvPr/>
        </p:nvGrpSpPr>
        <p:grpSpPr>
          <a:xfrm>
            <a:off x="4890531" y="1585355"/>
            <a:ext cx="5961105" cy="2244027"/>
            <a:chOff x="5368060" y="1585355"/>
            <a:chExt cx="5961105" cy="2244027"/>
          </a:xfrm>
        </p:grpSpPr>
        <p:grpSp>
          <p:nvGrpSpPr>
            <p:cNvPr id="8" name="组合 7"/>
            <p:cNvGrpSpPr/>
            <p:nvPr/>
          </p:nvGrpSpPr>
          <p:grpSpPr>
            <a:xfrm>
              <a:off x="5368060" y="1585355"/>
              <a:ext cx="2144681" cy="2244027"/>
              <a:chOff x="5368060" y="1585355"/>
              <a:chExt cx="2144681" cy="2244027"/>
            </a:xfrm>
          </p:grpSpPr>
          <p:sp>
            <p:nvSpPr>
              <p:cNvPr id="20" name="Rectangle 35"/>
              <p:cNvSpPr/>
              <p:nvPr/>
            </p:nvSpPr>
            <p:spPr>
              <a:xfrm>
                <a:off x="5368060" y="1585355"/>
                <a:ext cx="2144681" cy="224402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id-ID" sz="1481">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20"/>
              <p:cNvSpPr txBox="1"/>
              <p:nvPr/>
            </p:nvSpPr>
            <p:spPr>
              <a:xfrm>
                <a:off x="5472642" y="1968704"/>
                <a:ext cx="1935516" cy="1477328"/>
              </a:xfrm>
              <a:prstGeom prst="rect">
                <a:avLst/>
              </a:prstGeom>
              <a:noFill/>
            </p:spPr>
            <p:txBody>
              <a:bodyPr wrap="square" lIns="0" tIns="0" rIns="0" bIns="0" rtlCol="0" anchor="ctr">
                <a:spAutoFit/>
              </a:bodyPr>
              <a:lstStyle/>
              <a:p>
                <a:pPr algn="ctr"/>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坚持中国特色社会主义制度</a:t>
                </a:r>
                <a:endParaRPr lang="en-AU" sz="3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pic>
          <p:nvPicPr>
            <p:cNvPr id="22" name="图片 2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2741" y="1601384"/>
              <a:ext cx="3816424" cy="2116922"/>
            </a:xfrm>
            <a:prstGeom prst="rect">
              <a:avLst/>
            </a:prstGeom>
          </p:spPr>
        </p:pic>
      </p:grpSp>
      <p:grpSp>
        <p:nvGrpSpPr>
          <p:cNvPr id="12" name="组合 11"/>
          <p:cNvGrpSpPr/>
          <p:nvPr/>
        </p:nvGrpSpPr>
        <p:grpSpPr>
          <a:xfrm>
            <a:off x="6419435" y="4048373"/>
            <a:ext cx="5980991" cy="2752228"/>
            <a:chOff x="5945593" y="3908148"/>
            <a:chExt cx="5980991" cy="2752228"/>
          </a:xfrm>
        </p:grpSpPr>
        <p:sp>
          <p:nvSpPr>
            <p:cNvPr id="48" name="Rectangle 47"/>
            <p:cNvSpPr/>
            <p:nvPr/>
          </p:nvSpPr>
          <p:spPr>
            <a:xfrm>
              <a:off x="9781903" y="3908148"/>
              <a:ext cx="2144681" cy="22440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贯彻中国特色社会主义法治理论</a:t>
              </a:r>
              <a:endParaRPr lang="en-AU" sz="3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11" name="图片 10"/>
            <p:cNvPicPr>
              <a:picLocks noChangeAspect="1"/>
            </p:cNvPicPr>
            <p:nvPr/>
          </p:nvPicPr>
          <p:blipFill rotWithShape="1">
            <a:blip r:embed="rId5">
              <a:extLst>
                <a:ext uri="{28A0092B-C50C-407E-A947-70E740481C1C}">
                  <a14:useLocalDpi xmlns:a14="http://schemas.microsoft.com/office/drawing/2010/main" val="0"/>
                </a:ext>
              </a:extLst>
            </a:blip>
            <a:srcRect l="20579" t="42091" r="18748"/>
            <a:stretch/>
          </p:blipFill>
          <p:spPr>
            <a:xfrm>
              <a:off x="5945593" y="3908148"/>
              <a:ext cx="3816481" cy="2752228"/>
            </a:xfrm>
            <a:prstGeom prst="rect">
              <a:avLst/>
            </a:prstGeom>
          </p:spPr>
        </p:pic>
      </p:grpSp>
    </p:spTree>
    <p:extLst>
      <p:ext uri="{BB962C8B-B14F-4D97-AF65-F5344CB8AC3E}">
        <p14:creationId xmlns:p14="http://schemas.microsoft.com/office/powerpoint/2010/main" val="108175765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ChangeArrowheads="1"/>
          </p:cNvSpPr>
          <p:nvPr/>
        </p:nvSpPr>
        <p:spPr bwMode="auto">
          <a:xfrm>
            <a:off x="839722" y="808013"/>
            <a:ext cx="10791870" cy="3848141"/>
          </a:xfrm>
          <a:prstGeom prst="rect">
            <a:avLst/>
          </a:prstGeom>
          <a:noFill/>
          <a:ln w="9525">
            <a:noFill/>
            <a:miter lim="800000"/>
            <a:headEnd/>
            <a:tailEnd/>
          </a:ln>
          <a:effectLst/>
        </p:spPr>
        <p:txBody>
          <a:bodyPr lIns="114803" tIns="57401" rIns="114803" bIns="57401"/>
          <a:lstStyle/>
          <a:p>
            <a:pPr indent="837126" algn="just">
              <a:lnSpc>
                <a:spcPct val="150000"/>
              </a:lnSpc>
              <a:spcBef>
                <a:spcPct val="20000"/>
              </a:spcBef>
              <a:buClr>
                <a:schemeClr val="hlink"/>
              </a:buClr>
              <a:defRPr/>
            </a:pPr>
            <a:r>
              <a:rPr lang="zh-CN" altLang="en-US" sz="3200" b="1" dirty="0">
                <a:latin typeface="微软雅黑" panose="020B0503020204020204" pitchFamily="34" charset="-122"/>
                <a:ea typeface="微软雅黑" panose="020B0503020204020204" pitchFamily="34" charset="-122"/>
              </a:rPr>
              <a:t>更加值得注意的是，如此重大的新闻，只放在了第四条口播，而且只有短短的</a:t>
            </a:r>
            <a:r>
              <a:rPr lang="en-US" altLang="zh-CN" sz="3200" b="1" dirty="0">
                <a:latin typeface="微软雅黑" panose="020B0503020204020204" pitchFamily="34" charset="-122"/>
                <a:ea typeface="微软雅黑" panose="020B0503020204020204" pitchFamily="34" charset="-122"/>
              </a:rPr>
              <a:t>18</a:t>
            </a:r>
            <a:r>
              <a:rPr lang="zh-CN" altLang="en-US" sz="3200" b="1" dirty="0">
                <a:latin typeface="微软雅黑" panose="020B0503020204020204" pitchFamily="34" charset="-122"/>
                <a:ea typeface="微软雅黑" panose="020B0503020204020204" pitchFamily="34" charset="-122"/>
              </a:rPr>
              <a:t>秒钟，因为有一条更加重要的新闻被安排在第一条播出：中共中央政治局决定今年</a:t>
            </a:r>
            <a:r>
              <a:rPr lang="en-US" altLang="zh-CN" sz="3200" b="1" dirty="0">
                <a:latin typeface="微软雅黑" panose="020B0503020204020204" pitchFamily="34" charset="-122"/>
                <a:ea typeface="微软雅黑" panose="020B0503020204020204" pitchFamily="34" charset="-122"/>
              </a:rPr>
              <a:t>10</a:t>
            </a:r>
            <a:r>
              <a:rPr lang="zh-CN" altLang="en-US" sz="3200" b="1" dirty="0">
                <a:latin typeface="微软雅黑" panose="020B0503020204020204" pitchFamily="34" charset="-122"/>
                <a:ea typeface="微软雅黑" panose="020B0503020204020204" pitchFamily="34" charset="-122"/>
              </a:rPr>
              <a:t>月在北京召开第十八届四中全会，主要议程是研究全面推进依法治国重大问题。</a:t>
            </a:r>
            <a:endParaRPr lang="en-US" altLang="zh-CN" sz="3200" b="1" dirty="0">
              <a:latin typeface="微软雅黑" panose="020B0503020204020204" pitchFamily="34" charset="-122"/>
              <a:ea typeface="微软雅黑" panose="020B0503020204020204" pitchFamily="34" charset="-122"/>
            </a:endParaRPr>
          </a:p>
          <a:p>
            <a:pPr indent="837126" algn="just">
              <a:lnSpc>
                <a:spcPct val="150000"/>
              </a:lnSpc>
              <a:spcBef>
                <a:spcPct val="20000"/>
              </a:spcBef>
              <a:buClr>
                <a:schemeClr val="hlink"/>
              </a:buClr>
              <a:defRPr/>
            </a:pPr>
            <a:r>
              <a:rPr lang="zh-CN" altLang="en-US" sz="3200" b="1" dirty="0">
                <a:latin typeface="微软雅黑" panose="020B0503020204020204" pitchFamily="34" charset="-122"/>
                <a:ea typeface="微软雅黑" panose="020B0503020204020204" pitchFamily="34" charset="-122"/>
              </a:rPr>
              <a:t>此前中央也曾专门研究过依法治国问题，但基本都停留在政治局集体学习层面，</a:t>
            </a:r>
            <a:r>
              <a:rPr lang="zh-CN" altLang="en-US" sz="3200" b="1" dirty="0">
                <a:solidFill>
                  <a:srgbClr val="FF0000"/>
                </a:solidFill>
                <a:latin typeface="微软雅黑" panose="020B0503020204020204" pitchFamily="34" charset="-122"/>
                <a:ea typeface="微软雅黑" panose="020B0503020204020204" pitchFamily="34" charset="-122"/>
              </a:rPr>
              <a:t>在党的全会上专题讨论，尚属首次</a:t>
            </a:r>
            <a:r>
              <a:rPr lang="zh-CN" altLang="en-US" sz="3200" b="1" dirty="0">
                <a:latin typeface="微软雅黑" panose="020B0503020204020204" pitchFamily="34" charset="-122"/>
                <a:ea typeface="微软雅黑" panose="020B0503020204020204" pitchFamily="34" charset="-122"/>
              </a:rPr>
              <a:t>。</a:t>
            </a:r>
          </a:p>
        </p:txBody>
      </p:sp>
      <p:sp>
        <p:nvSpPr>
          <p:cNvPr id="21509" name="上箭头 4">
            <a:hlinkClick r:id="rId2" action="ppaction://hlinksldjump"/>
          </p:cNvPr>
          <p:cNvSpPr>
            <a:spLocks noChangeArrowheads="1"/>
          </p:cNvSpPr>
          <p:nvPr/>
        </p:nvSpPr>
        <p:spPr bwMode="auto">
          <a:xfrm>
            <a:off x="11966469" y="6076663"/>
            <a:ext cx="544025" cy="516176"/>
          </a:xfrm>
          <a:prstGeom prst="upArrow">
            <a:avLst>
              <a:gd name="adj1" fmla="val 50000"/>
              <a:gd name="adj2" fmla="val 50020"/>
            </a:avLst>
          </a:prstGeom>
          <a:gradFill rotWithShape="1">
            <a:gsLst>
              <a:gs pos="0">
                <a:schemeClr val="bg1"/>
              </a:gs>
              <a:gs pos="100000">
                <a:schemeClr val="accent1">
                  <a:alpha val="39998"/>
                </a:schemeClr>
              </a:gs>
            </a:gsLst>
            <a:lin ang="5400000" scaled="1"/>
          </a:gradFill>
          <a:ln w="9525" algn="ctr">
            <a:solidFill>
              <a:schemeClr val="accent1"/>
            </a:solidFill>
            <a:round/>
            <a:headEnd/>
            <a:tailEnd/>
          </a:ln>
        </p:spPr>
        <p:txBody>
          <a:bodyPr wrap="none" lIns="114803" tIns="57401" rIns="114803" bIns="57401" anchor="ctr"/>
          <a:lstStyle>
            <a:lvl1pPr eaLnBrk="0" hangingPunct="0">
              <a:defRPr sz="3200">
                <a:solidFill>
                  <a:schemeClr val="tx1"/>
                </a:solidFill>
                <a:latin typeface="宋体" panose="02010600030101010101" pitchFamily="2" charset="-122"/>
                <a:ea typeface="宋体" panose="02010600030101010101" pitchFamily="2" charset="-122"/>
              </a:defRPr>
            </a:lvl1pPr>
            <a:lvl2pPr marL="742950" indent="-285750" eaLnBrk="0" hangingPunct="0">
              <a:defRPr sz="3200">
                <a:solidFill>
                  <a:schemeClr val="tx1"/>
                </a:solidFill>
                <a:latin typeface="宋体" panose="02010600030101010101" pitchFamily="2" charset="-122"/>
                <a:ea typeface="宋体" panose="02010600030101010101" pitchFamily="2" charset="-122"/>
              </a:defRPr>
            </a:lvl2pPr>
            <a:lvl3pPr marL="1143000" indent="-228600" eaLnBrk="0" hangingPunct="0">
              <a:defRPr sz="3200">
                <a:solidFill>
                  <a:schemeClr val="tx1"/>
                </a:solidFill>
                <a:latin typeface="宋体" panose="02010600030101010101" pitchFamily="2" charset="-122"/>
                <a:ea typeface="宋体" panose="02010600030101010101" pitchFamily="2" charset="-122"/>
              </a:defRPr>
            </a:lvl3pPr>
            <a:lvl4pPr marL="1600200" indent="-228600" eaLnBrk="0" hangingPunct="0">
              <a:defRPr sz="3200">
                <a:solidFill>
                  <a:schemeClr val="tx1"/>
                </a:solidFill>
                <a:latin typeface="宋体" panose="02010600030101010101" pitchFamily="2" charset="-122"/>
                <a:ea typeface="宋体" panose="02010600030101010101" pitchFamily="2" charset="-122"/>
              </a:defRPr>
            </a:lvl4pPr>
            <a:lvl5pPr marL="2057400" indent="-228600" eaLnBrk="0" hangingPunct="0">
              <a:defRPr sz="3200">
                <a:solidFill>
                  <a:schemeClr val="tx1"/>
                </a:solidFill>
                <a:latin typeface="宋体" panose="02010600030101010101" pitchFamily="2" charset="-122"/>
                <a:ea typeface="宋体" panose="02010600030101010101" pitchFamily="2" charset="-122"/>
              </a:defRPr>
            </a:lvl5pPr>
            <a:lvl6pPr marL="25146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6pPr>
            <a:lvl7pPr marL="29718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7pPr>
            <a:lvl8pPr marL="34290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8pPr>
            <a:lvl9pPr marL="3886200" indent="-228600" algn="ctr" eaLnBrk="0" fontAlgn="ctr" hangingPunct="0">
              <a:spcBef>
                <a:spcPct val="0"/>
              </a:spcBef>
              <a:spcAft>
                <a:spcPct val="0"/>
              </a:spcAft>
              <a:defRPr sz="3200">
                <a:solidFill>
                  <a:schemeClr val="tx1"/>
                </a:solidFill>
                <a:latin typeface="宋体" panose="02010600030101010101" pitchFamily="2" charset="-122"/>
                <a:ea typeface="宋体" panose="02010600030101010101" pitchFamily="2" charset="-122"/>
              </a:defRPr>
            </a:lvl9pPr>
          </a:lstStyle>
          <a:p>
            <a:pPr eaLnBrk="1" hangingPunct="1"/>
            <a:endParaRPr lang="zh-CN" altLang="en-US" sz="3700"/>
          </a:p>
        </p:txBody>
      </p:sp>
    </p:spTree>
    <p:extLst>
      <p:ext uri="{BB962C8B-B14F-4D97-AF65-F5344CB8AC3E}">
        <p14:creationId xmlns:p14="http://schemas.microsoft.com/office/powerpoint/2010/main" val="3220041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3" name="Picture 4" descr="8616141562294824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2938" y="2974737"/>
            <a:ext cx="2678906" cy="2570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Rectangle 4"/>
          <p:cNvSpPr>
            <a:spLocks noGrp="1" noChangeArrowheads="1"/>
          </p:cNvSpPr>
          <p:nvPr>
            <p:ph type="title" idx="4294967295"/>
          </p:nvPr>
        </p:nvSpPr>
        <p:spPr>
          <a:xfrm>
            <a:off x="2571750" y="1153743"/>
            <a:ext cx="8465344" cy="856938"/>
          </a:xfrm>
          <a:solidFill>
            <a:schemeClr val="accent1"/>
          </a:solidFill>
          <a:ln>
            <a:solidFill>
              <a:srgbClr val="000000"/>
            </a:solidFill>
            <a:miter lim="800000"/>
            <a:headEnd/>
            <a:tailEnd/>
          </a:ln>
        </p:spPr>
        <p:txBody>
          <a:bodyPr/>
          <a:lstStyle/>
          <a:p>
            <a:r>
              <a:rPr lang="zh-CN" altLang="en-US" sz="3500" b="1" dirty="0">
                <a:solidFill>
                  <a:srgbClr val="FFFFFF"/>
                </a:solidFill>
                <a:latin typeface="微软雅黑" pitchFamily="34" charset="-122"/>
                <a:ea typeface="微软雅黑" pitchFamily="34" charset="-122"/>
              </a:rPr>
              <a:t>十八届四中全会决议：全面推进依法治国</a:t>
            </a:r>
          </a:p>
        </p:txBody>
      </p:sp>
      <p:pic>
        <p:nvPicPr>
          <p:cNvPr id="5124" name="图表 1"/>
          <p:cNvPicPr>
            <a:picLocks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634382" y="2501635"/>
            <a:ext cx="8608219" cy="329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584692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5124"/>
                                        </p:tgtEl>
                                        <p:attrNameLst>
                                          <p:attrName>style.visibility</p:attrName>
                                        </p:attrNameLst>
                                      </p:cBhvr>
                                      <p:to>
                                        <p:strVal val="visible"/>
                                      </p:to>
                                    </p:set>
                                    <p:anim calcmode="lin" valueType="num">
                                      <p:cBhvr additive="base">
                                        <p:cTn id="7" dur="500" fill="hold"/>
                                        <p:tgtEl>
                                          <p:spTgt spid="5124"/>
                                        </p:tgtEl>
                                        <p:attrNameLst>
                                          <p:attrName>ppt_x</p:attrName>
                                        </p:attrNameLst>
                                      </p:cBhvr>
                                      <p:tavLst>
                                        <p:tav tm="0">
                                          <p:val>
                                            <p:strVal val="#ppt_x"/>
                                          </p:val>
                                        </p:tav>
                                        <p:tav tm="100000">
                                          <p:val>
                                            <p:strVal val="#ppt_x"/>
                                          </p:val>
                                        </p:tav>
                                      </p:tavLst>
                                    </p:anim>
                                    <p:anim calcmode="lin" valueType="num">
                                      <p:cBhvr additive="base">
                                        <p:cTn id="8" dur="500" fill="hold"/>
                                        <p:tgtEl>
                                          <p:spTgt spid="51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内容占位符 3" descr="04.jpg"/>
          <p:cNvPicPr>
            <a:picLocks noChangeAspect="1" noChangeArrowheads="1"/>
          </p:cNvPicPr>
          <p:nvPr/>
        </p:nvPicPr>
        <p:blipFill>
          <a:blip r:embed="rId3">
            <a:extLst>
              <a:ext uri="{28A0092B-C50C-407E-A947-70E740481C1C}">
                <a14:useLocalDpi xmlns:a14="http://schemas.microsoft.com/office/drawing/2010/main" val="0"/>
              </a:ext>
            </a:extLst>
          </a:blip>
          <a:srcRect l="18680" r="19734"/>
          <a:stretch>
            <a:fillRect/>
          </a:stretch>
        </p:blipFill>
        <p:spPr bwMode="auto">
          <a:xfrm>
            <a:off x="535781" y="1046627"/>
            <a:ext cx="1928813" cy="1977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7" name="矩形 6"/>
          <p:cNvSpPr>
            <a:spLocks noChangeArrowheads="1"/>
          </p:cNvSpPr>
          <p:nvPr/>
        </p:nvSpPr>
        <p:spPr bwMode="auto">
          <a:xfrm>
            <a:off x="2678906" y="1475096"/>
            <a:ext cx="9001125" cy="930581"/>
          </a:xfrm>
          <a:prstGeom prst="rect">
            <a:avLst/>
          </a:prstGeom>
          <a:solidFill>
            <a:schemeClr val="accent2"/>
          </a:solidFill>
          <a:ln>
            <a:noFill/>
          </a:ln>
          <a:effectLst>
            <a:outerShdw blurRad="63500" sx="102000" sy="102000" algn="ctr" rotWithShape="0">
              <a:srgbClr val="000000">
                <a:alpha val="39000"/>
              </a:srgbClr>
            </a:outerShdw>
          </a:effectLst>
        </p:spPr>
        <p:txBody>
          <a:bodyPr lIns="128565" tIns="64282" rIns="128565" bIns="64282" anchor="ctr"/>
          <a:lstStyle/>
          <a:p>
            <a:pPr algn="ctr"/>
            <a:r>
              <a:rPr lang="zh-CN" altLang="en-US" sz="3900" b="1" dirty="0">
                <a:latin typeface="微软雅黑" pitchFamily="34" charset="-122"/>
                <a:ea typeface="微软雅黑" pitchFamily="34" charset="-122"/>
              </a:rPr>
              <a:t>理论界的质疑声</a:t>
            </a:r>
          </a:p>
        </p:txBody>
      </p:sp>
      <p:grpSp>
        <p:nvGrpSpPr>
          <p:cNvPr id="6148" name="Text Box 3"/>
          <p:cNvGrpSpPr>
            <a:grpSpLocks/>
          </p:cNvGrpSpPr>
          <p:nvPr/>
        </p:nvGrpSpPr>
        <p:grpSpPr bwMode="auto">
          <a:xfrm>
            <a:off x="2049364" y="2767197"/>
            <a:ext cx="10124034" cy="2733723"/>
            <a:chOff x="0" y="0"/>
            <a:chExt cx="4535" cy="1225"/>
          </a:xfrm>
        </p:grpSpPr>
        <p:pic>
          <p:nvPicPr>
            <p:cNvPr id="29700" name="Text Box 3"/>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535" cy="1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1" name="Text Box 6"/>
            <p:cNvSpPr txBox="1">
              <a:spLocks noChangeArrowheads="1"/>
            </p:cNvSpPr>
            <p:nvPr/>
          </p:nvSpPr>
          <p:spPr bwMode="auto">
            <a:xfrm>
              <a:off x="90" y="93"/>
              <a:ext cx="4320" cy="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pPr algn="ctr"/>
              <a:r>
                <a:rPr lang="zh-CN" altLang="en-US" sz="3900" dirty="0">
                  <a:latin typeface="微软雅黑" pitchFamily="34" charset="-122"/>
                  <a:ea typeface="微软雅黑" pitchFamily="34" charset="-122"/>
                  <a:cs typeface="Arial" pitchFamily="34" charset="0"/>
                </a:rPr>
                <a:t>既然强调法治，强调宪法法律至上，为何还要加上坚持党的领导？</a:t>
              </a:r>
              <a:endParaRPr lang="en-US" altLang="zh-CN" sz="3900" dirty="0">
                <a:latin typeface="微软雅黑" pitchFamily="34" charset="-122"/>
                <a:ea typeface="微软雅黑" pitchFamily="34" charset="-122"/>
                <a:cs typeface="Arial" pitchFamily="34" charset="0"/>
              </a:endParaRPr>
            </a:p>
            <a:p>
              <a:pPr algn="ctr"/>
              <a:r>
                <a:rPr lang="zh-CN" altLang="en-US" sz="3900" dirty="0">
                  <a:solidFill>
                    <a:srgbClr val="FF0000"/>
                  </a:solidFill>
                  <a:latin typeface="微软雅黑" pitchFamily="34" charset="-122"/>
                  <a:ea typeface="微软雅黑" pitchFamily="34" charset="-122"/>
                  <a:cs typeface="Arial" pitchFamily="34" charset="0"/>
                </a:rPr>
                <a:t>究竟在我国是党大还是法大？</a:t>
              </a:r>
            </a:p>
          </p:txBody>
        </p:sp>
      </p:grpSp>
    </p:spTree>
    <p:custDataLst>
      <p:tags r:id="rId1"/>
    </p:custDataLst>
    <p:extLst>
      <p:ext uri="{BB962C8B-B14F-4D97-AF65-F5344CB8AC3E}">
        <p14:creationId xmlns:p14="http://schemas.microsoft.com/office/powerpoint/2010/main" val="3187320640"/>
      </p:ext>
    </p:extLst>
  </p:cSld>
  <p:clrMapOvr>
    <a:masterClrMapping/>
  </p:clrMapOvr>
  <p:transition advTm="27219"/>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wipe(left)">
                                      <p:cBhvr>
                                        <p:cTn id="7" dur="500"/>
                                        <p:tgtEl>
                                          <p:spTgt spid="6146"/>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147"/>
                                        </p:tgtEl>
                                        <p:attrNameLst>
                                          <p:attrName>style.visibility</p:attrName>
                                        </p:attrNameLst>
                                      </p:cBhvr>
                                      <p:to>
                                        <p:strVal val="visible"/>
                                      </p:to>
                                    </p:set>
                                    <p:animEffect transition="in" filter="wipe(left)">
                                      <p:cBhvr>
                                        <p:cTn id="11" dur="500"/>
                                        <p:tgtEl>
                                          <p:spTgt spid="6147"/>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7" presetClass="entr" presetSubtype="0" fill="hold" nodeType="clickEffect">
                                  <p:stCondLst>
                                    <p:cond delay="0"/>
                                  </p:stCondLst>
                                  <p:iterate type="lt">
                                    <p:tmPct val="50000"/>
                                  </p:iterate>
                                  <p:childTnLst>
                                    <p:set>
                                      <p:cBhvr>
                                        <p:cTn id="15" dur="1" fill="hold">
                                          <p:stCondLst>
                                            <p:cond delay="0"/>
                                          </p:stCondLst>
                                        </p:cTn>
                                        <p:tgtEl>
                                          <p:spTgt spid="6148"/>
                                        </p:tgtEl>
                                        <p:attrNameLst>
                                          <p:attrName>style.visibility</p:attrName>
                                        </p:attrNameLst>
                                      </p:cBhvr>
                                      <p:to>
                                        <p:strVal val="visible"/>
                                      </p:to>
                                    </p:set>
                                    <p:anim calcmode="discrete" valueType="clr">
                                      <p:cBhvr override="childStyle">
                                        <p:cTn id="16" dur="80"/>
                                        <p:tgtEl>
                                          <p:spTgt spid="6148"/>
                                        </p:tgtEl>
                                        <p:attrNameLst>
                                          <p:attrName>style.color</p:attrName>
                                        </p:attrNameLst>
                                      </p:cBhvr>
                                      <p:tavLst>
                                        <p:tav tm="0">
                                          <p:val>
                                            <p:clrVal>
                                              <a:schemeClr val="accent2"/>
                                            </p:clrVal>
                                          </p:val>
                                        </p:tav>
                                        <p:tav tm="50000">
                                          <p:val>
                                            <p:clrVal>
                                              <a:schemeClr val="hlink"/>
                                            </p:clrVal>
                                          </p:val>
                                        </p:tav>
                                      </p:tavLst>
                                    </p:anim>
                                    <p:anim calcmode="discrete" valueType="clr">
                                      <p:cBhvr>
                                        <p:cTn id="17" dur="80"/>
                                        <p:tgtEl>
                                          <p:spTgt spid="6148"/>
                                        </p:tgtEl>
                                        <p:attrNameLst>
                                          <p:attrName>fillcolor</p:attrName>
                                        </p:attrNameLst>
                                      </p:cBhvr>
                                      <p:tavLst>
                                        <p:tav tm="0">
                                          <p:val>
                                            <p:clrVal>
                                              <a:schemeClr val="accent2"/>
                                            </p:clrVal>
                                          </p:val>
                                        </p:tav>
                                        <p:tav tm="50000">
                                          <p:val>
                                            <p:clrVal>
                                              <a:schemeClr val="hlink"/>
                                            </p:clrVal>
                                          </p:val>
                                        </p:tav>
                                      </p:tavLst>
                                    </p:anim>
                                    <p:set>
                                      <p:cBhvr>
                                        <p:cTn id="18" dur="80"/>
                                        <p:tgtEl>
                                          <p:spTgt spid="614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7" grpId="0" animBg="1"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AutoShape 4"/>
          <p:cNvSpPr>
            <a:spLocks noChangeArrowheads="1"/>
          </p:cNvSpPr>
          <p:nvPr/>
        </p:nvSpPr>
        <p:spPr bwMode="auto">
          <a:xfrm>
            <a:off x="1500188" y="4900616"/>
            <a:ext cx="2638723" cy="332511"/>
          </a:xfrm>
          <a:prstGeom prst="parallelogram">
            <a:avLst>
              <a:gd name="adj" fmla="val 53730"/>
            </a:avLst>
          </a:prstGeom>
          <a:gradFill rotWithShape="1">
            <a:gsLst>
              <a:gs pos="0">
                <a:srgbClr val="CCF9E6"/>
              </a:gs>
              <a:gs pos="100000">
                <a:srgbClr val="00958B"/>
              </a:gs>
            </a:gsLst>
            <a:path path="rect">
              <a:fillToRect t="100000" r="100000"/>
            </a:path>
          </a:gradFill>
          <a:ln w="9525">
            <a:miter lim="800000"/>
            <a:headEnd/>
            <a:tailEnd/>
          </a:ln>
          <a:scene3d>
            <a:camera prst="legacyObliqueBottom"/>
            <a:lightRig rig="legacyFlat4" dir="b"/>
          </a:scene3d>
          <a:sp3d extrusionH="544500" prstMaterial="legacyMatte">
            <a:bevelT w="13500" h="13500" prst="angle"/>
            <a:bevelB w="13500" h="13500" prst="angle"/>
            <a:extrusionClr>
              <a:srgbClr val="14BEB2"/>
            </a:extrusionClr>
          </a:sp3d>
        </p:spPr>
        <p:txBody>
          <a:bodyPr wrap="none" lIns="96414" tIns="48210" rIns="96414" bIns="48210" anchor="ctr">
            <a:flatTx/>
          </a:bodyPr>
          <a:lstStyle/>
          <a:p>
            <a:endParaRPr lang="zh-CN" altLang="en-US"/>
          </a:p>
        </p:txBody>
      </p:sp>
      <p:sp>
        <p:nvSpPr>
          <p:cNvPr id="30722" name="AutoShape 5"/>
          <p:cNvSpPr>
            <a:spLocks noChangeArrowheads="1"/>
          </p:cNvSpPr>
          <p:nvPr/>
        </p:nvSpPr>
        <p:spPr bwMode="auto">
          <a:xfrm>
            <a:off x="6858000" y="2760504"/>
            <a:ext cx="5036344" cy="2128956"/>
          </a:xfrm>
          <a:prstGeom prst="rightArrow">
            <a:avLst>
              <a:gd name="adj1" fmla="val 50000"/>
              <a:gd name="adj2" fmla="val 55715"/>
            </a:avLst>
          </a:prstGeom>
          <a:gradFill rotWithShape="1">
            <a:gsLst>
              <a:gs pos="0">
                <a:srgbClr val="D0CDF9"/>
              </a:gs>
              <a:gs pos="100000">
                <a:srgbClr val="5507AD"/>
              </a:gs>
            </a:gsLst>
            <a:path path="rect">
              <a:fillToRect t="100000" r="100000"/>
            </a:path>
          </a:gradFill>
          <a:ln w="9525">
            <a:miter lim="800000"/>
            <a:headEnd/>
            <a:tailEnd/>
          </a:ln>
          <a:scene3d>
            <a:camera prst="legacyObliqueBottom">
              <a:rot lat="20099980" lon="0" rev="0"/>
            </a:camera>
            <a:lightRig rig="legacyFlat3" dir="t"/>
          </a:scene3d>
          <a:sp3d extrusionH="328600" prstMaterial="legacyMatte">
            <a:bevelT w="13500" h="13500" prst="angle"/>
            <a:bevelB w="13500" h="13500" prst="angle"/>
            <a:extrusionClr>
              <a:srgbClr val="7C4AD6"/>
            </a:extrusionClr>
          </a:sp3d>
        </p:spPr>
        <p:txBody>
          <a:bodyPr wrap="none" lIns="96414" tIns="48210" rIns="96414" bIns="48210" anchor="ctr">
            <a:flatTx/>
          </a:bodyPr>
          <a:lstStyle/>
          <a:p>
            <a:pPr algn="ctr" latinLnBrk="1"/>
            <a:endParaRPr lang="zh-CN" altLang="en-US">
              <a:latin typeface="Gulim" pitchFamily="34" charset="-127"/>
              <a:ea typeface="Gulim" pitchFamily="34" charset="-127"/>
            </a:endParaRPr>
          </a:p>
        </p:txBody>
      </p:sp>
      <p:sp>
        <p:nvSpPr>
          <p:cNvPr id="30723" name="AutoShape 10"/>
          <p:cNvSpPr>
            <a:spLocks noChangeArrowheads="1"/>
          </p:cNvSpPr>
          <p:nvPr/>
        </p:nvSpPr>
        <p:spPr bwMode="auto">
          <a:xfrm rot="-5400000">
            <a:off x="6238820" y="4022387"/>
            <a:ext cx="1740656" cy="502296"/>
          </a:xfrm>
          <a:prstGeom prst="parallelogram">
            <a:avLst>
              <a:gd name="adj" fmla="val 168390"/>
            </a:avLst>
          </a:prstGeom>
          <a:gradFill rotWithShape="1">
            <a:gsLst>
              <a:gs pos="0">
                <a:srgbClr val="7572BE"/>
              </a:gs>
              <a:gs pos="100000">
                <a:srgbClr val="5453B1"/>
              </a:gs>
            </a:gsLst>
            <a:path path="rect">
              <a:fillToRect r="100000" b="100000"/>
            </a:path>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6414" tIns="48210" rIns="96414" bIns="48210" anchor="ctr"/>
          <a:lstStyle/>
          <a:p>
            <a:endParaRPr lang="zh-CN" altLang="en-US"/>
          </a:p>
        </p:txBody>
      </p:sp>
      <p:sp>
        <p:nvSpPr>
          <p:cNvPr id="30724" name="AutoShape 11"/>
          <p:cNvSpPr>
            <a:spLocks noChangeArrowheads="1"/>
          </p:cNvSpPr>
          <p:nvPr/>
        </p:nvSpPr>
        <p:spPr bwMode="auto">
          <a:xfrm rot="5400000" flipH="1">
            <a:off x="3466113" y="4542347"/>
            <a:ext cx="1533117" cy="535781"/>
          </a:xfrm>
          <a:prstGeom prst="parallelogram">
            <a:avLst>
              <a:gd name="adj" fmla="val 167165"/>
            </a:avLst>
          </a:prstGeom>
          <a:gradFill rotWithShape="1">
            <a:gsLst>
              <a:gs pos="0">
                <a:srgbClr val="0D6969"/>
              </a:gs>
              <a:gs pos="100000">
                <a:srgbClr val="074B4B"/>
              </a:gs>
            </a:gsLst>
            <a:path path="rect">
              <a:fillToRect l="100000" b="100000"/>
            </a:path>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6414" tIns="48210" rIns="96414" bIns="48210" anchor="ctr"/>
          <a:lstStyle/>
          <a:p>
            <a:endParaRPr lang="zh-CN" altLang="en-US"/>
          </a:p>
        </p:txBody>
      </p:sp>
      <p:sp>
        <p:nvSpPr>
          <p:cNvPr id="30725" name="AutoShape 6"/>
          <p:cNvSpPr>
            <a:spLocks/>
          </p:cNvSpPr>
          <p:nvPr/>
        </p:nvSpPr>
        <p:spPr bwMode="auto">
          <a:xfrm rot="10800000">
            <a:off x="4071938" y="4150795"/>
            <a:ext cx="3337471" cy="680642"/>
          </a:xfrm>
          <a:custGeom>
            <a:avLst/>
            <a:gdLst>
              <a:gd name="T0" fmla="*/ 0 w 21600"/>
              <a:gd name="T1" fmla="*/ 0 h 21600"/>
              <a:gd name="T2" fmla="*/ 2147483647 w 21600"/>
              <a:gd name="T3" fmla="*/ 243295773 h 21600"/>
              <a:gd name="T4" fmla="*/ 2147483647 w 21600"/>
              <a:gd name="T5" fmla="*/ 243295773 h 21600"/>
              <a:gd name="T6" fmla="*/ 2147483647 w 21600"/>
              <a:gd name="T7" fmla="*/ 0 h 21600"/>
              <a:gd name="T8" fmla="*/ 0 w 21600"/>
              <a:gd name="T9" fmla="*/ 0 h 21600"/>
              <a:gd name="T10" fmla="*/ 0 60000 65536"/>
              <a:gd name="T11" fmla="*/ 0 60000 65536"/>
              <a:gd name="T12" fmla="*/ 0 60000 65536"/>
              <a:gd name="T13" fmla="*/ 0 60000 65536"/>
              <a:gd name="T14" fmla="*/ 0 60000 65536"/>
              <a:gd name="T15" fmla="*/ 3097 w 21600"/>
              <a:gd name="T16" fmla="*/ 3097 h 21600"/>
              <a:gd name="T17" fmla="*/ 18503 w 21600"/>
              <a:gd name="T18" fmla="*/ 18503 h 21600"/>
            </a:gdLst>
            <a:ahLst/>
            <a:cxnLst>
              <a:cxn ang="T10">
                <a:pos x="T0" y="T1"/>
              </a:cxn>
              <a:cxn ang="T11">
                <a:pos x="T2" y="T3"/>
              </a:cxn>
              <a:cxn ang="T12">
                <a:pos x="T4" y="T5"/>
              </a:cxn>
              <a:cxn ang="T13">
                <a:pos x="T6" y="T7"/>
              </a:cxn>
              <a:cxn ang="T14">
                <a:pos x="T8" y="T9"/>
              </a:cxn>
            </a:cxnLst>
            <a:rect l="T15" t="T16" r="T17" b="T18"/>
            <a:pathLst>
              <a:path w="21600" h="21600">
                <a:moveTo>
                  <a:pt x="0" y="0"/>
                </a:moveTo>
                <a:lnTo>
                  <a:pt x="2593" y="21600"/>
                </a:lnTo>
                <a:lnTo>
                  <a:pt x="19007" y="21600"/>
                </a:lnTo>
                <a:lnTo>
                  <a:pt x="21600" y="0"/>
                </a:lnTo>
                <a:lnTo>
                  <a:pt x="0" y="0"/>
                </a:lnTo>
                <a:close/>
              </a:path>
            </a:pathLst>
          </a:custGeom>
          <a:gradFill rotWithShape="1">
            <a:gsLst>
              <a:gs pos="0">
                <a:srgbClr val="7AC9EF"/>
              </a:gs>
              <a:gs pos="100000">
                <a:srgbClr val="278DC0"/>
              </a:gs>
            </a:gsLst>
            <a:path path="rect">
              <a:fillToRect l="100000" b="100000"/>
            </a:path>
          </a:gradFill>
          <a:ln w="9525">
            <a:round/>
            <a:headEnd/>
            <a:tailEnd/>
          </a:ln>
          <a:scene3d>
            <a:camera prst="legacyObliqueBottom"/>
            <a:lightRig rig="legacyFlat3" dir="t"/>
          </a:scene3d>
          <a:sp3d extrusionH="544500" prstMaterial="legacyMatte">
            <a:bevelT w="13500" h="13500" prst="angle"/>
            <a:bevelB w="13500" h="13500" prst="angle"/>
            <a:extrusionClr>
              <a:srgbClr val="1EA8E6"/>
            </a:extrusionClr>
          </a:sp3d>
        </p:spPr>
        <p:txBody>
          <a:bodyPr wrap="none" lIns="96414" tIns="48210" rIns="96414" bIns="48210" anchor="ctr">
            <a:flatTx/>
          </a:bodyPr>
          <a:lstStyle/>
          <a:p>
            <a:endParaRPr lang="zh-CN" altLang="en-US"/>
          </a:p>
        </p:txBody>
      </p:sp>
      <p:sp>
        <p:nvSpPr>
          <p:cNvPr id="7175" name="AutoShape 13"/>
          <p:cNvSpPr>
            <a:spLocks noChangeArrowheads="1"/>
          </p:cNvSpPr>
          <p:nvPr/>
        </p:nvSpPr>
        <p:spPr bwMode="auto">
          <a:xfrm>
            <a:off x="7500938" y="4686382"/>
            <a:ext cx="3964781" cy="428469"/>
          </a:xfrm>
          <a:prstGeom prst="roundRect">
            <a:avLst>
              <a:gd name="adj" fmla="val 16667"/>
            </a:avLst>
          </a:prstGeom>
          <a:gradFill rotWithShape="1">
            <a:gsLst>
              <a:gs pos="0">
                <a:srgbClr val="DFDEFE"/>
              </a:gs>
              <a:gs pos="100000">
                <a:srgbClr val="8787FE"/>
              </a:gs>
            </a:gsLst>
            <a:lin ang="5400000" scaled="1"/>
          </a:gradFill>
          <a:ln w="9525">
            <a:solidFill>
              <a:srgbClr val="8787FE"/>
            </a:solidFill>
            <a:round/>
            <a:headEnd/>
            <a:tailEnd/>
          </a:ln>
        </p:spPr>
        <p:txBody>
          <a:bodyPr wrap="none" lIns="96414" tIns="48210" rIns="96414" bIns="48210" anchor="ctr"/>
          <a:lstStyle/>
          <a:p>
            <a:pPr algn="ctr" latinLnBrk="1"/>
            <a:r>
              <a:rPr lang="en-US" altLang="zh-CN" sz="2400" b="1" dirty="0">
                <a:latin typeface="+mn-ea"/>
                <a:ea typeface="+mn-ea"/>
              </a:rPr>
              <a:t>2014</a:t>
            </a:r>
            <a:r>
              <a:rPr lang="zh-CN" altLang="en-US" sz="2400" b="1" dirty="0">
                <a:latin typeface="+mn-ea"/>
                <a:ea typeface="+mn-ea"/>
              </a:rPr>
              <a:t>年十八届四中全会召开</a:t>
            </a:r>
            <a:endParaRPr lang="en-US" altLang="zh-CN" sz="2400" b="1" dirty="0">
              <a:latin typeface="+mn-ea"/>
              <a:ea typeface="+mn-ea"/>
            </a:endParaRPr>
          </a:p>
        </p:txBody>
      </p:sp>
      <p:sp>
        <p:nvSpPr>
          <p:cNvPr id="7176" name="AutoShape 14"/>
          <p:cNvSpPr>
            <a:spLocks noChangeArrowheads="1"/>
          </p:cNvSpPr>
          <p:nvPr/>
        </p:nvSpPr>
        <p:spPr bwMode="auto">
          <a:xfrm>
            <a:off x="857250" y="5757555"/>
            <a:ext cx="3536156" cy="428469"/>
          </a:xfrm>
          <a:prstGeom prst="roundRect">
            <a:avLst>
              <a:gd name="adj" fmla="val 16667"/>
            </a:avLst>
          </a:prstGeom>
          <a:gradFill rotWithShape="1">
            <a:gsLst>
              <a:gs pos="0">
                <a:srgbClr val="D4F1DE"/>
              </a:gs>
              <a:gs pos="100000">
                <a:srgbClr val="73E79B"/>
              </a:gs>
            </a:gsLst>
            <a:lin ang="5400000" scaled="1"/>
          </a:gradFill>
          <a:ln w="9525">
            <a:solidFill>
              <a:srgbClr val="73E79B"/>
            </a:solidFill>
            <a:round/>
            <a:headEnd/>
            <a:tailEnd/>
          </a:ln>
        </p:spPr>
        <p:txBody>
          <a:bodyPr wrap="none" lIns="96414" tIns="48210" rIns="96414" bIns="48210" anchor="ctr"/>
          <a:lstStyle/>
          <a:p>
            <a:pPr algn="ctr" latinLnBrk="1"/>
            <a:r>
              <a:rPr lang="en-US" altLang="zh-CN" sz="2400" b="1" dirty="0">
                <a:latin typeface="+mn-ea"/>
                <a:ea typeface="+mn-ea"/>
              </a:rPr>
              <a:t>1985</a:t>
            </a:r>
            <a:r>
              <a:rPr lang="zh-CN" altLang="en-US" sz="2400" b="1" dirty="0">
                <a:latin typeface="+mn-ea"/>
                <a:ea typeface="+mn-ea"/>
              </a:rPr>
              <a:t>年人民大会堂两会</a:t>
            </a:r>
            <a:endParaRPr lang="en-US" altLang="zh-CN" sz="2400" b="1" dirty="0">
              <a:latin typeface="+mn-ea"/>
              <a:ea typeface="+mn-ea"/>
            </a:endParaRPr>
          </a:p>
        </p:txBody>
      </p:sp>
      <p:sp>
        <p:nvSpPr>
          <p:cNvPr id="7177" name="Text Box 12"/>
          <p:cNvSpPr txBox="1">
            <a:spLocks noChangeArrowheads="1"/>
          </p:cNvSpPr>
          <p:nvPr/>
        </p:nvSpPr>
        <p:spPr bwMode="auto">
          <a:xfrm>
            <a:off x="1285875" y="2974738"/>
            <a:ext cx="2571750" cy="187009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3999"/>
                    </a:schemeClr>
                  </a:outerShdw>
                </a:effectLst>
              </a14:hiddenEffects>
            </a:ext>
          </a:extLst>
        </p:spPr>
        <p:txBody>
          <a:bodyPr lIns="96414" tIns="48210" rIns="96414" bIns="48210">
            <a:spAutoFit/>
          </a:bodyP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r>
              <a:rPr lang="zh-CN" altLang="en-US" sz="2200" dirty="0"/>
              <a:t>外国记者采访彭真委员长：“委员长，在中国，执政党和法律，到底哪一个大呀？</a:t>
            </a:r>
            <a:r>
              <a:rPr lang="zh-CN" altLang="en-US" sz="2500" dirty="0"/>
              <a:t>”</a:t>
            </a:r>
          </a:p>
        </p:txBody>
      </p:sp>
      <p:sp>
        <p:nvSpPr>
          <p:cNvPr id="30729" name="矩形 22"/>
          <p:cNvSpPr>
            <a:spLocks noChangeArrowheads="1"/>
          </p:cNvSpPr>
          <p:nvPr/>
        </p:nvSpPr>
        <p:spPr bwMode="auto">
          <a:xfrm>
            <a:off x="1607344" y="1153744"/>
            <a:ext cx="9108281" cy="495418"/>
          </a:xfrm>
          <a:prstGeom prst="rect">
            <a:avLst/>
          </a:prstGeom>
          <a:solidFill>
            <a:schemeClr val="accent2"/>
          </a:solidFill>
          <a:ln>
            <a:noFill/>
          </a:ln>
        </p:spPr>
        <p:txBody>
          <a:bodyPr lIns="96414" tIns="48210" rIns="96414" bIns="48210" anchor="ctr"/>
          <a:lstStyle/>
          <a:p>
            <a:pPr algn="ctr"/>
            <a:r>
              <a:rPr lang="zh-CN" altLang="en-US" sz="3600" b="1" dirty="0">
                <a:latin typeface="微软雅黑" pitchFamily="34" charset="-122"/>
                <a:ea typeface="微软雅黑" pitchFamily="34" charset="-122"/>
              </a:rPr>
              <a:t>党大还是法大：饱受关注的话题</a:t>
            </a:r>
          </a:p>
        </p:txBody>
      </p:sp>
      <p:sp>
        <p:nvSpPr>
          <p:cNvPr id="7179" name="Text Box 12"/>
          <p:cNvSpPr txBox="1">
            <a:spLocks noChangeArrowheads="1"/>
          </p:cNvSpPr>
          <p:nvPr/>
        </p:nvSpPr>
        <p:spPr bwMode="auto">
          <a:xfrm>
            <a:off x="4179094" y="2546268"/>
            <a:ext cx="2678906" cy="148178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3999"/>
                    </a:schemeClr>
                  </a:outerShdw>
                </a:effectLst>
              </a14:hiddenEffects>
            </a:ext>
          </a:extLst>
        </p:spPr>
        <p:txBody>
          <a:bodyPr lIns="96414" tIns="48210" rIns="96414" bIns="48210">
            <a:spAutoFit/>
          </a:bodyP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r>
              <a:rPr lang="zh-CN" altLang="en-US" sz="2200" dirty="0"/>
              <a:t>有记者采访人大副委员长周谷城：“在中国到底是党大还是法大？”</a:t>
            </a:r>
          </a:p>
        </p:txBody>
      </p:sp>
      <p:sp>
        <p:nvSpPr>
          <p:cNvPr id="7180" name="Text Box 12"/>
          <p:cNvSpPr txBox="1">
            <a:spLocks noChangeArrowheads="1"/>
          </p:cNvSpPr>
          <p:nvPr/>
        </p:nvSpPr>
        <p:spPr bwMode="auto">
          <a:xfrm>
            <a:off x="7179469" y="2010682"/>
            <a:ext cx="3429000" cy="126532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3999"/>
                    </a:schemeClr>
                  </a:outerShdw>
                </a:effectLst>
              </a14:hiddenEffects>
            </a:ext>
          </a:extLst>
        </p:spPr>
        <p:txBody>
          <a:bodyPr lIns="96414" tIns="48210" rIns="96414" bIns="48210">
            <a:spAutoFit/>
          </a:bodyPr>
          <a:lstStyle>
            <a:lvl1pPr>
              <a:defRPr sz="2400" b="1">
                <a:solidFill>
                  <a:schemeClr val="tx1"/>
                </a:solidFill>
                <a:latin typeface="黑体" pitchFamily="49" charset="-122"/>
                <a:ea typeface="黑体" pitchFamily="49" charset="-122"/>
              </a:defRPr>
            </a:lvl1pPr>
            <a:lvl2pPr marL="742950" indent="-285750">
              <a:defRPr sz="2400" b="1">
                <a:solidFill>
                  <a:schemeClr val="tx1"/>
                </a:solidFill>
                <a:latin typeface="黑体" pitchFamily="49" charset="-122"/>
                <a:ea typeface="黑体" pitchFamily="49" charset="-122"/>
              </a:defRPr>
            </a:lvl2pPr>
            <a:lvl3pPr marL="1143000" indent="-228600">
              <a:defRPr sz="2400" b="1">
                <a:solidFill>
                  <a:schemeClr val="tx1"/>
                </a:solidFill>
                <a:latin typeface="黑体" pitchFamily="49" charset="-122"/>
                <a:ea typeface="黑体" pitchFamily="49" charset="-122"/>
              </a:defRPr>
            </a:lvl3pPr>
            <a:lvl4pPr marL="1600200" indent="-228600">
              <a:defRPr sz="2400" b="1">
                <a:solidFill>
                  <a:schemeClr val="tx1"/>
                </a:solidFill>
                <a:latin typeface="黑体" pitchFamily="49" charset="-122"/>
                <a:ea typeface="黑体" pitchFamily="49" charset="-122"/>
              </a:defRPr>
            </a:lvl4pPr>
            <a:lvl5pPr marL="2057400" indent="-228600">
              <a:defRPr sz="2400" b="1">
                <a:solidFill>
                  <a:schemeClr val="tx1"/>
                </a:solidFill>
                <a:latin typeface="黑体" pitchFamily="49" charset="-122"/>
                <a:ea typeface="黑体" pitchFamily="49" charset="-122"/>
              </a:defRPr>
            </a:lvl5pPr>
            <a:lvl6pPr marL="25146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6pPr>
            <a:lvl7pPr marL="29718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7pPr>
            <a:lvl8pPr marL="34290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8pPr>
            <a:lvl9pPr marL="3886200" indent="-228600" fontAlgn="base">
              <a:spcBef>
                <a:spcPct val="50000"/>
              </a:spcBef>
              <a:spcAft>
                <a:spcPct val="0"/>
              </a:spcAft>
              <a:buFont typeface="Arial" pitchFamily="34" charset="0"/>
              <a:defRPr sz="2400" b="1">
                <a:solidFill>
                  <a:schemeClr val="tx1"/>
                </a:solidFill>
                <a:latin typeface="黑体" pitchFamily="49" charset="-122"/>
                <a:ea typeface="黑体" pitchFamily="49" charset="-122"/>
              </a:defRPr>
            </a:lvl9pPr>
          </a:lstStyle>
          <a:p>
            <a:r>
              <a:rPr lang="zh-CN" altLang="en-US" sz="2500" dirty="0"/>
              <a:t>十八届四中全会，“党大还是法大”的讨论达到一个新高潮</a:t>
            </a:r>
          </a:p>
        </p:txBody>
      </p:sp>
      <p:sp>
        <p:nvSpPr>
          <p:cNvPr id="7181" name="AutoShape 13"/>
          <p:cNvSpPr>
            <a:spLocks noChangeArrowheads="1"/>
          </p:cNvSpPr>
          <p:nvPr/>
        </p:nvSpPr>
        <p:spPr bwMode="auto">
          <a:xfrm>
            <a:off x="4500563" y="5436203"/>
            <a:ext cx="3964781" cy="428469"/>
          </a:xfrm>
          <a:prstGeom prst="roundRect">
            <a:avLst>
              <a:gd name="adj" fmla="val 16667"/>
            </a:avLst>
          </a:prstGeom>
          <a:solidFill>
            <a:srgbClr val="8AC6CD"/>
          </a:solidFill>
          <a:ln w="9525">
            <a:solidFill>
              <a:srgbClr val="8787FE"/>
            </a:solidFill>
            <a:round/>
            <a:headEnd/>
            <a:tailEnd/>
          </a:ln>
        </p:spPr>
        <p:txBody>
          <a:bodyPr wrap="none" lIns="96414" tIns="48210" rIns="96414" bIns="48210" anchor="ctr"/>
          <a:lstStyle/>
          <a:p>
            <a:pPr algn="ctr" latinLnBrk="1"/>
            <a:r>
              <a:rPr lang="en-US" altLang="zh-CN" sz="2400" b="1" dirty="0">
                <a:latin typeface="+mn-ea"/>
                <a:ea typeface="+mn-ea"/>
              </a:rPr>
              <a:t>1988</a:t>
            </a:r>
            <a:r>
              <a:rPr lang="zh-CN" altLang="en-US" sz="2400" b="1" dirty="0">
                <a:latin typeface="+mn-ea"/>
                <a:ea typeface="+mn-ea"/>
              </a:rPr>
              <a:t>年人民大会党两会</a:t>
            </a:r>
            <a:endParaRPr lang="en-US" altLang="zh-CN" sz="2400" b="1" dirty="0">
              <a:latin typeface="+mn-ea"/>
              <a:ea typeface="+mn-ea"/>
            </a:endParaRPr>
          </a:p>
        </p:txBody>
      </p:sp>
    </p:spTree>
    <p:extLst>
      <p:ext uri="{BB962C8B-B14F-4D97-AF65-F5344CB8AC3E}">
        <p14:creationId xmlns:p14="http://schemas.microsoft.com/office/powerpoint/2010/main" val="25632975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4" fill="hold" grpId="0" nodeType="withEffect">
                                  <p:stCondLst>
                                    <p:cond delay="0"/>
                                  </p:stCondLst>
                                  <p:childTnLst>
                                    <p:set>
                                      <p:cBhvr>
                                        <p:cTn id="6" dur="1" fill="hold">
                                          <p:stCondLst>
                                            <p:cond delay="0"/>
                                          </p:stCondLst>
                                        </p:cTn>
                                        <p:tgtEl>
                                          <p:spTgt spid="7176"/>
                                        </p:tgtEl>
                                        <p:attrNameLst>
                                          <p:attrName>style.visibility</p:attrName>
                                        </p:attrNameLst>
                                      </p:cBhvr>
                                      <p:to>
                                        <p:strVal val="visible"/>
                                      </p:to>
                                    </p:set>
                                    <p:anim calcmode="lin" valueType="num">
                                      <p:cBhvr additive="base">
                                        <p:cTn id="7" dur="500" fill="hold"/>
                                        <p:tgtEl>
                                          <p:spTgt spid="7176"/>
                                        </p:tgtEl>
                                        <p:attrNameLst>
                                          <p:attrName>ppt_x</p:attrName>
                                        </p:attrNameLst>
                                      </p:cBhvr>
                                      <p:tavLst>
                                        <p:tav tm="0">
                                          <p:val>
                                            <p:strVal val="#ppt_x"/>
                                          </p:val>
                                        </p:tav>
                                        <p:tav tm="100000">
                                          <p:val>
                                            <p:strVal val="#ppt_x"/>
                                          </p:val>
                                        </p:tav>
                                      </p:tavLst>
                                    </p:anim>
                                    <p:anim calcmode="lin" valueType="num">
                                      <p:cBhvr additive="base">
                                        <p:cTn id="8" dur="500" fill="hold"/>
                                        <p:tgtEl>
                                          <p:spTgt spid="7176"/>
                                        </p:tgtEl>
                                        <p:attrNameLst>
                                          <p:attrName>ppt_y</p:attrName>
                                        </p:attrNameLst>
                                      </p:cBhvr>
                                      <p:tavLst>
                                        <p:tav tm="0">
                                          <p:val>
                                            <p:strVal val="1+#ppt_h/2"/>
                                          </p:val>
                                        </p:tav>
                                        <p:tav tm="100000">
                                          <p:val>
                                            <p:strVal val="#ppt_y"/>
                                          </p:val>
                                        </p:tav>
                                      </p:tavLst>
                                    </p:anim>
                                  </p:childTnLst>
                                </p:cTn>
                              </p:par>
                            </p:childTnLst>
                          </p:cTn>
                        </p:par>
                        <p:par>
                          <p:cTn id="9" fill="hold" nodeType="afterGroup">
                            <p:stCondLst>
                              <p:cond delay="500"/>
                            </p:stCondLst>
                            <p:childTnLst>
                              <p:par>
                                <p:cTn id="10" presetID="3" presetClass="entr" presetSubtype="10" fill="hold" grpId="0" nodeType="afterEffect">
                                  <p:stCondLst>
                                    <p:cond delay="0"/>
                                  </p:stCondLst>
                                  <p:childTnLst>
                                    <p:set>
                                      <p:cBhvr>
                                        <p:cTn id="11" dur="1" fill="hold">
                                          <p:stCondLst>
                                            <p:cond delay="0"/>
                                          </p:stCondLst>
                                        </p:cTn>
                                        <p:tgtEl>
                                          <p:spTgt spid="7177"/>
                                        </p:tgtEl>
                                        <p:attrNameLst>
                                          <p:attrName>style.visibility</p:attrName>
                                        </p:attrNameLst>
                                      </p:cBhvr>
                                      <p:to>
                                        <p:strVal val="visible"/>
                                      </p:to>
                                    </p:set>
                                    <p:animEffect transition="in" filter="blinds(horizontal)">
                                      <p:cBhvr>
                                        <p:cTn id="12" dur="500"/>
                                        <p:tgtEl>
                                          <p:spTgt spid="7177"/>
                                        </p:tgtEl>
                                      </p:cBhvr>
                                    </p:animEffect>
                                  </p:childTnLst>
                                </p:cTn>
                              </p:par>
                            </p:childTnLst>
                          </p:cTn>
                        </p:par>
                        <p:par>
                          <p:cTn id="13" fill="hold" nodeType="afterGroup">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7181"/>
                                        </p:tgtEl>
                                        <p:attrNameLst>
                                          <p:attrName>style.visibility</p:attrName>
                                        </p:attrNameLst>
                                      </p:cBhvr>
                                      <p:to>
                                        <p:strVal val="visible"/>
                                      </p:to>
                                    </p:set>
                                    <p:anim calcmode="lin" valueType="num">
                                      <p:cBhvr additive="base">
                                        <p:cTn id="16" dur="500" fill="hold"/>
                                        <p:tgtEl>
                                          <p:spTgt spid="7181"/>
                                        </p:tgtEl>
                                        <p:attrNameLst>
                                          <p:attrName>ppt_x</p:attrName>
                                        </p:attrNameLst>
                                      </p:cBhvr>
                                      <p:tavLst>
                                        <p:tav tm="0">
                                          <p:val>
                                            <p:strVal val="#ppt_x"/>
                                          </p:val>
                                        </p:tav>
                                        <p:tav tm="100000">
                                          <p:val>
                                            <p:strVal val="#ppt_x"/>
                                          </p:val>
                                        </p:tav>
                                      </p:tavLst>
                                    </p:anim>
                                    <p:anim calcmode="lin" valueType="num">
                                      <p:cBhvr additive="base">
                                        <p:cTn id="17" dur="500" fill="hold"/>
                                        <p:tgtEl>
                                          <p:spTgt spid="7181"/>
                                        </p:tgtEl>
                                        <p:attrNameLst>
                                          <p:attrName>ppt_y</p:attrName>
                                        </p:attrNameLst>
                                      </p:cBhvr>
                                      <p:tavLst>
                                        <p:tav tm="0">
                                          <p:val>
                                            <p:strVal val="1+#ppt_h/2"/>
                                          </p:val>
                                        </p:tav>
                                        <p:tav tm="100000">
                                          <p:val>
                                            <p:strVal val="#ppt_y"/>
                                          </p:val>
                                        </p:tav>
                                      </p:tavLst>
                                    </p:anim>
                                  </p:childTnLst>
                                </p:cTn>
                              </p:par>
                            </p:childTnLst>
                          </p:cTn>
                        </p:par>
                        <p:par>
                          <p:cTn id="18" fill="hold" nodeType="afterGroup">
                            <p:stCondLst>
                              <p:cond delay="1500"/>
                            </p:stCondLst>
                            <p:childTnLst>
                              <p:par>
                                <p:cTn id="19" presetID="3" presetClass="entr" presetSubtype="10" fill="hold" grpId="0" nodeType="afterEffect">
                                  <p:stCondLst>
                                    <p:cond delay="0"/>
                                  </p:stCondLst>
                                  <p:childTnLst>
                                    <p:set>
                                      <p:cBhvr>
                                        <p:cTn id="20" dur="1" fill="hold">
                                          <p:stCondLst>
                                            <p:cond delay="0"/>
                                          </p:stCondLst>
                                        </p:cTn>
                                        <p:tgtEl>
                                          <p:spTgt spid="7179"/>
                                        </p:tgtEl>
                                        <p:attrNameLst>
                                          <p:attrName>style.visibility</p:attrName>
                                        </p:attrNameLst>
                                      </p:cBhvr>
                                      <p:to>
                                        <p:strVal val="visible"/>
                                      </p:to>
                                    </p:set>
                                    <p:animEffect transition="in" filter="blinds(horizontal)">
                                      <p:cBhvr>
                                        <p:cTn id="21" dur="500"/>
                                        <p:tgtEl>
                                          <p:spTgt spid="7179"/>
                                        </p:tgtEl>
                                      </p:cBhvr>
                                    </p:animEffect>
                                  </p:childTnLst>
                                </p:cTn>
                              </p:par>
                            </p:childTnLst>
                          </p:cTn>
                        </p:par>
                        <p:par>
                          <p:cTn id="22" fill="hold" nodeType="afterGroup">
                            <p:stCondLst>
                              <p:cond delay="2000"/>
                            </p:stCondLst>
                            <p:childTnLst>
                              <p:par>
                                <p:cTn id="23" presetID="2" presetClass="entr" presetSubtype="4" fill="hold" grpId="0" nodeType="afterEffect">
                                  <p:stCondLst>
                                    <p:cond delay="0"/>
                                  </p:stCondLst>
                                  <p:childTnLst>
                                    <p:set>
                                      <p:cBhvr>
                                        <p:cTn id="24" dur="1" fill="hold">
                                          <p:stCondLst>
                                            <p:cond delay="0"/>
                                          </p:stCondLst>
                                        </p:cTn>
                                        <p:tgtEl>
                                          <p:spTgt spid="7175"/>
                                        </p:tgtEl>
                                        <p:attrNameLst>
                                          <p:attrName>style.visibility</p:attrName>
                                        </p:attrNameLst>
                                      </p:cBhvr>
                                      <p:to>
                                        <p:strVal val="visible"/>
                                      </p:to>
                                    </p:set>
                                    <p:anim calcmode="lin" valueType="num">
                                      <p:cBhvr additive="base">
                                        <p:cTn id="25" dur="500" fill="hold"/>
                                        <p:tgtEl>
                                          <p:spTgt spid="7175"/>
                                        </p:tgtEl>
                                        <p:attrNameLst>
                                          <p:attrName>ppt_x</p:attrName>
                                        </p:attrNameLst>
                                      </p:cBhvr>
                                      <p:tavLst>
                                        <p:tav tm="0">
                                          <p:val>
                                            <p:strVal val="#ppt_x"/>
                                          </p:val>
                                        </p:tav>
                                        <p:tav tm="100000">
                                          <p:val>
                                            <p:strVal val="#ppt_x"/>
                                          </p:val>
                                        </p:tav>
                                      </p:tavLst>
                                    </p:anim>
                                    <p:anim calcmode="lin" valueType="num">
                                      <p:cBhvr additive="base">
                                        <p:cTn id="26" dur="500" fill="hold"/>
                                        <p:tgtEl>
                                          <p:spTgt spid="7175"/>
                                        </p:tgtEl>
                                        <p:attrNameLst>
                                          <p:attrName>ppt_y</p:attrName>
                                        </p:attrNameLst>
                                      </p:cBhvr>
                                      <p:tavLst>
                                        <p:tav tm="0">
                                          <p:val>
                                            <p:strVal val="1+#ppt_h/2"/>
                                          </p:val>
                                        </p:tav>
                                        <p:tav tm="100000">
                                          <p:val>
                                            <p:strVal val="#ppt_y"/>
                                          </p:val>
                                        </p:tav>
                                      </p:tavLst>
                                    </p:anim>
                                  </p:childTnLst>
                                </p:cTn>
                              </p:par>
                            </p:childTnLst>
                          </p:cTn>
                        </p:par>
                        <p:par>
                          <p:cTn id="27" fill="hold" nodeType="afterGroup">
                            <p:stCondLst>
                              <p:cond delay="2500"/>
                            </p:stCondLst>
                            <p:childTnLst>
                              <p:par>
                                <p:cTn id="28" presetID="3" presetClass="entr" presetSubtype="10" fill="hold" grpId="0" nodeType="afterEffect">
                                  <p:stCondLst>
                                    <p:cond delay="0"/>
                                  </p:stCondLst>
                                  <p:childTnLst>
                                    <p:set>
                                      <p:cBhvr>
                                        <p:cTn id="29" dur="1" fill="hold">
                                          <p:stCondLst>
                                            <p:cond delay="0"/>
                                          </p:stCondLst>
                                        </p:cTn>
                                        <p:tgtEl>
                                          <p:spTgt spid="7180"/>
                                        </p:tgtEl>
                                        <p:attrNameLst>
                                          <p:attrName>style.visibility</p:attrName>
                                        </p:attrNameLst>
                                      </p:cBhvr>
                                      <p:to>
                                        <p:strVal val="visible"/>
                                      </p:to>
                                    </p:set>
                                    <p:animEffect transition="in" filter="blinds(horizontal)">
                                      <p:cBhvr>
                                        <p:cTn id="30" dur="500"/>
                                        <p:tgtEl>
                                          <p:spTgt spid="7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5" grpId="0" animBg="1" autoUpdateAnimBg="0"/>
      <p:bldP spid="7176" grpId="0" animBg="1" autoUpdateAnimBg="0"/>
      <p:bldP spid="7177" grpId="0" animBg="1" autoUpdateAnimBg="0"/>
      <p:bldP spid="7179" grpId="0" animBg="1" autoUpdateAnimBg="0"/>
      <p:bldP spid="7180" grpId="0" animBg="1" autoUpdateAnimBg="0"/>
      <p:bldP spid="7181" grpId="0" animBg="1"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2"/>
            </p:custDataLst>
          </p:nvPr>
        </p:nvSpPr>
        <p:spPr>
          <a:xfrm>
            <a:off x="1285875" y="635000"/>
            <a:ext cx="10287000" cy="2260203"/>
          </a:xfrm>
          <a:prstGeom prst="rect">
            <a:avLst/>
          </a:prstGeom>
          <a:noFill/>
        </p:spPr>
        <p:txBody>
          <a:bodyPr vert="horz" wrap="square" rtlCol="0" anchor="ctr" anchorCtr="0">
            <a:noAutofit/>
          </a:bodyPr>
          <a:lstStyle/>
          <a:p>
            <a:r>
              <a:rPr lang="zh-CN" altLang="en-US" sz="4000" b="1" dirty="0">
                <a:solidFill>
                  <a:srgbClr val="000000"/>
                </a:solidFill>
                <a:latin typeface="Microsoft Yahei"/>
                <a:ea typeface="Microsoft Yahei"/>
                <a:sym typeface="Microsoft Yahei"/>
              </a:rPr>
              <a:t>在我国，党大还是法大？</a:t>
            </a:r>
          </a:p>
        </p:txBody>
      </p:sp>
      <p:sp>
        <p:nvSpPr>
          <p:cNvPr id="4" name="TextBox 3"/>
          <p:cNvSpPr txBox="1"/>
          <p:nvPr>
            <p:custDataLst>
              <p:tags r:id="rId3"/>
            </p:custDataLst>
          </p:nvPr>
        </p:nvSpPr>
        <p:spPr>
          <a:xfrm>
            <a:off x="2571750" y="2938264"/>
            <a:ext cx="9001125" cy="678061"/>
          </a:xfrm>
          <a:prstGeom prst="rect">
            <a:avLst/>
          </a:prstGeom>
          <a:noFill/>
        </p:spPr>
        <p:txBody>
          <a:bodyPr vert="horz" rtlCol="0" anchor="ctr" anchorCtr="0">
            <a:noAutofit/>
          </a:bodyPr>
          <a:lstStyle/>
          <a:p>
            <a:r>
              <a:rPr lang="zh-CN" altLang="en-US" sz="3600" b="1" dirty="0">
                <a:solidFill>
                  <a:srgbClr val="000000"/>
                </a:solidFill>
                <a:latin typeface="Microsoft Yahei"/>
                <a:ea typeface="Microsoft Yahei"/>
                <a:sym typeface="Microsoft Yahei"/>
              </a:rPr>
              <a:t>党大</a:t>
            </a:r>
          </a:p>
        </p:txBody>
      </p:sp>
      <p:sp>
        <p:nvSpPr>
          <p:cNvPr id="5" name="TextBox 4"/>
          <p:cNvSpPr txBox="1"/>
          <p:nvPr>
            <p:custDataLst>
              <p:tags r:id="rId4"/>
            </p:custDataLst>
          </p:nvPr>
        </p:nvSpPr>
        <p:spPr>
          <a:xfrm>
            <a:off x="2571750" y="3842345"/>
            <a:ext cx="9001125" cy="678061"/>
          </a:xfrm>
          <a:prstGeom prst="rect">
            <a:avLst/>
          </a:prstGeom>
          <a:noFill/>
        </p:spPr>
        <p:txBody>
          <a:bodyPr vert="horz" rtlCol="0" anchor="ctr" anchorCtr="0">
            <a:noAutofit/>
          </a:bodyPr>
          <a:lstStyle/>
          <a:p>
            <a:r>
              <a:rPr lang="zh-CN" altLang="en-US" sz="3600" b="1" dirty="0">
                <a:solidFill>
                  <a:srgbClr val="000000"/>
                </a:solidFill>
                <a:latin typeface="Microsoft Yahei"/>
                <a:ea typeface="Microsoft Yahei"/>
                <a:sym typeface="Microsoft Yahei"/>
              </a:rPr>
              <a:t>法大</a:t>
            </a:r>
          </a:p>
        </p:txBody>
      </p:sp>
      <p:sp>
        <p:nvSpPr>
          <p:cNvPr id="6" name="TextBox 5"/>
          <p:cNvSpPr txBox="1"/>
          <p:nvPr>
            <p:custDataLst>
              <p:tags r:id="rId5"/>
            </p:custDataLst>
          </p:nvPr>
        </p:nvSpPr>
        <p:spPr>
          <a:xfrm>
            <a:off x="2571750" y="4746427"/>
            <a:ext cx="9001125" cy="678061"/>
          </a:xfrm>
          <a:prstGeom prst="rect">
            <a:avLst/>
          </a:prstGeom>
          <a:noFill/>
        </p:spPr>
        <p:txBody>
          <a:bodyPr vert="horz" rtlCol="0" anchor="ctr" anchorCtr="0">
            <a:noAutofit/>
          </a:bodyPr>
          <a:lstStyle/>
          <a:p>
            <a:r>
              <a:rPr lang="zh-CN" altLang="en-US" sz="3600" b="1" dirty="0">
                <a:solidFill>
                  <a:srgbClr val="000000"/>
                </a:solidFill>
                <a:latin typeface="Microsoft Yahei"/>
                <a:ea typeface="Microsoft Yahei"/>
                <a:sym typeface="Microsoft Yahei"/>
              </a:rPr>
              <a:t>这题有问题</a:t>
            </a:r>
          </a:p>
        </p:txBody>
      </p:sp>
      <p:sp>
        <p:nvSpPr>
          <p:cNvPr id="8" name="椭圆 7"/>
          <p:cNvSpPr>
            <a:spLocks noChangeAspect="1"/>
          </p:cNvSpPr>
          <p:nvPr>
            <p:custDataLst>
              <p:tags r:id="rId6"/>
            </p:custDataLst>
          </p:nvPr>
        </p:nvSpPr>
        <p:spPr>
          <a:xfrm>
            <a:off x="1657588" y="3006070"/>
            <a:ext cx="542449" cy="542449"/>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Microsoft Yahei"/>
                <a:ea typeface="Microsoft Yahei"/>
                <a:sym typeface="Microsoft Yahei"/>
              </a:rPr>
              <a:t>A</a:t>
            </a:r>
            <a:endParaRPr lang="zh-CN" altLang="en-US" sz="1600">
              <a:solidFill>
                <a:srgbClr val="FFFFFF"/>
              </a:solidFill>
              <a:latin typeface="Microsoft Yahei"/>
              <a:ea typeface="Microsoft Yahei"/>
              <a:sym typeface="Microsoft Yahei"/>
            </a:endParaRPr>
          </a:p>
        </p:txBody>
      </p:sp>
      <p:sp>
        <p:nvSpPr>
          <p:cNvPr id="9" name="椭圆 8"/>
          <p:cNvSpPr>
            <a:spLocks noChangeAspect="1"/>
          </p:cNvSpPr>
          <p:nvPr>
            <p:custDataLst>
              <p:tags r:id="rId7"/>
            </p:custDataLst>
          </p:nvPr>
        </p:nvSpPr>
        <p:spPr>
          <a:xfrm>
            <a:off x="1657588" y="3910151"/>
            <a:ext cx="542449" cy="542449"/>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Microsoft Yahei"/>
                <a:ea typeface="Microsoft Yahei"/>
                <a:sym typeface="Microsoft Yahei"/>
              </a:rPr>
              <a:t>B</a:t>
            </a:r>
            <a:endParaRPr lang="zh-CN" altLang="en-US" sz="1600">
              <a:solidFill>
                <a:srgbClr val="FFFFFF"/>
              </a:solidFill>
              <a:latin typeface="Microsoft Yahei"/>
              <a:ea typeface="Microsoft Yahei"/>
              <a:sym typeface="Microsoft Yahei"/>
            </a:endParaRPr>
          </a:p>
        </p:txBody>
      </p:sp>
      <p:sp>
        <p:nvSpPr>
          <p:cNvPr id="10" name="椭圆 9"/>
          <p:cNvSpPr>
            <a:spLocks noChangeAspect="1"/>
          </p:cNvSpPr>
          <p:nvPr>
            <p:custDataLst>
              <p:tags r:id="rId8"/>
            </p:custDataLst>
          </p:nvPr>
        </p:nvSpPr>
        <p:spPr>
          <a:xfrm>
            <a:off x="1657588" y="4814233"/>
            <a:ext cx="542449" cy="542448"/>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Microsoft Yahei"/>
                <a:ea typeface="Microsoft Yahei"/>
                <a:sym typeface="Microsoft Yahei"/>
              </a:rPr>
              <a:t>C</a:t>
            </a:r>
            <a:endParaRPr lang="zh-CN" altLang="en-US" sz="1600">
              <a:solidFill>
                <a:srgbClr val="FFFFFF"/>
              </a:solidFill>
              <a:latin typeface="Microsoft Yahei"/>
              <a:ea typeface="Microsoft Yahei"/>
              <a:sym typeface="Microsoft Yahei"/>
            </a:endParaRPr>
          </a:p>
        </p:txBody>
      </p:sp>
      <p:sp>
        <p:nvSpPr>
          <p:cNvPr id="12" name="圆角矩形 11"/>
          <p:cNvSpPr/>
          <p:nvPr>
            <p:custDataLst>
              <p:tags r:id="rId9"/>
            </p:custDataLst>
          </p:nvPr>
        </p:nvSpPr>
        <p:spPr>
          <a:xfrm>
            <a:off x="9403080" y="6554589"/>
            <a:ext cx="1627347" cy="433959"/>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zh-CN" altLang="en-US" sz="1600">
                <a:solidFill>
                  <a:srgbClr val="FFFFFF"/>
                </a:solidFill>
                <a:latin typeface="Microsoft Yahei"/>
                <a:ea typeface="Microsoft Yahei"/>
                <a:sym typeface="Microsoft Yahei"/>
              </a:rPr>
              <a:t>提交</a:t>
            </a:r>
          </a:p>
        </p:txBody>
      </p:sp>
      <p:grpSp>
        <p:nvGrpSpPr>
          <p:cNvPr id="17" name="组合 16"/>
          <p:cNvGrpSpPr/>
          <p:nvPr>
            <p:custDataLst>
              <p:tags r:id="rId10"/>
            </p:custDataLst>
          </p:nvPr>
        </p:nvGrpSpPr>
        <p:grpSpPr>
          <a:xfrm>
            <a:off x="0" y="0"/>
            <a:ext cx="12858750" cy="635000"/>
            <a:chOff x="0" y="0"/>
            <a:chExt cx="12858750" cy="635000"/>
          </a:xfrm>
        </p:grpSpPr>
        <p:sp>
          <p:nvSpPr>
            <p:cNvPr id="13" name="TitleBackground"/>
            <p:cNvSpPr/>
            <p:nvPr>
              <p:custDataLst>
                <p:tags r:id="rId12"/>
              </p:custDataLst>
            </p:nvPr>
          </p:nvSpPr>
          <p:spPr>
            <a:xfrm>
              <a:off x="0" y="0"/>
              <a:ext cx="1285875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ColorBlock"/>
            <p:cNvSpPr/>
            <p:nvPr>
              <p:custDataLst>
                <p:tags r:id="rId13"/>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ypeText"/>
            <p:cNvSpPr txBox="1"/>
            <p:nvPr>
              <p:custDataLst>
                <p:tags r:id="rId14"/>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a:ea typeface="Microsoft Yahei"/>
                  <a:sym typeface="Microsoft Yahei"/>
                </a:rPr>
                <a:t>投票</a:t>
              </a:r>
            </a:p>
          </p:txBody>
        </p:sp>
        <p:sp>
          <p:nvSpPr>
            <p:cNvPr id="16" name="TipText"/>
            <p:cNvSpPr txBox="1"/>
            <p:nvPr>
              <p:custDataLst>
                <p:tags r:id="rId15"/>
              </p:custDataLst>
            </p:nvPr>
          </p:nvSpPr>
          <p:spPr>
            <a:xfrm>
              <a:off x="1195705" y="109220"/>
              <a:ext cx="2286000" cy="508000"/>
            </a:xfrm>
            <a:prstGeom prst="rect">
              <a:avLst/>
            </a:prstGeom>
            <a:noFill/>
          </p:spPr>
          <p:txBody>
            <a:bodyPr vert="horz" wrap="none" rtlCol="0" anchor="ctr" anchorCtr="0">
              <a:noAutofit/>
            </a:bodyPr>
            <a:lstStyle/>
            <a:p>
              <a:r>
                <a:rPr lang="zh-CN" altLang="en-US" sz="2000">
                  <a:solidFill>
                    <a:srgbClr val="808080"/>
                  </a:solidFill>
                  <a:latin typeface="Microsoft Yahei"/>
                  <a:ea typeface="Microsoft Yahei"/>
                  <a:sym typeface="Microsoft Yahei"/>
                </a:rPr>
                <a:t>最多可选</a:t>
              </a:r>
              <a:r>
                <a:rPr lang="en-US" altLang="zh-CN" sz="2000">
                  <a:solidFill>
                    <a:srgbClr val="808080"/>
                  </a:solidFill>
                  <a:latin typeface="Microsoft Yahei"/>
                  <a:ea typeface="Microsoft Yahei"/>
                  <a:sym typeface="Microsoft Yahei"/>
                </a:rPr>
                <a:t>1</a:t>
              </a:r>
              <a:r>
                <a:rPr lang="zh-CN" altLang="en-US" sz="2000">
                  <a:solidFill>
                    <a:srgbClr val="808080"/>
                  </a:solidFill>
                  <a:latin typeface="Microsoft Yahei"/>
                  <a:ea typeface="Microsoft Yahei"/>
                  <a:sym typeface="Microsoft Yahei"/>
                </a:rPr>
                <a:t>项</a:t>
              </a:r>
            </a:p>
          </p:txBody>
        </p:sp>
      </p:grpSp>
      <p:pic>
        <p:nvPicPr>
          <p:cNvPr id="2" name="图片 1"/>
          <p:cNvPicPr>
            <a:picLocks/>
          </p:cNvPicPr>
          <p:nvPr>
            <p:custDataLst>
              <p:tags r:id="rId11"/>
            </p:custDataLst>
          </p:nvPr>
        </p:nvPicPr>
        <p:blipFill>
          <a:blip r:embed="rId17">
            <a:extLst>
              <a:ext uri="{28A0092B-C50C-407E-A947-70E740481C1C}">
                <a14:useLocalDpi xmlns:a14="http://schemas.microsoft.com/office/drawing/2010/main" val="0"/>
              </a:ext>
            </a:extLst>
          </a:blip>
          <a:stretch>
            <a:fillRect/>
          </a:stretch>
        </p:blipFill>
        <p:spPr>
          <a:xfrm>
            <a:off x="11309350" y="63500"/>
            <a:ext cx="1422400" cy="508000"/>
          </a:xfrm>
          <a:prstGeom prst="rect">
            <a:avLst/>
          </a:prstGeom>
        </p:spPr>
      </p:pic>
    </p:spTree>
    <p:custDataLst>
      <p:tags r:id="rId1"/>
    </p:custDataLst>
    <p:extLst>
      <p:ext uri="{BB962C8B-B14F-4D97-AF65-F5344CB8AC3E}">
        <p14:creationId xmlns:p14="http://schemas.microsoft.com/office/powerpoint/2010/main" val="35612345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SCORM_PASSING_SCORE" val="100.000000"/>
  <p:tag name="ISPRING_SCORM_ENDPOINT" val="&lt;endpoint&gt;&lt;enable&gt;0&lt;/enable&gt;&lt;lrs&gt;http://&lt;/lrs&gt;&lt;auth&gt;0&lt;/auth&gt;&lt;login&gt;&lt;/login&gt;&lt;password&gt;&lt;/password&gt;&lt;key&gt;&lt;/key&gt;&lt;name&gt;&lt;/name&gt;&lt;email&gt;&lt;/email&gt;&lt;/endpoint&gt;&#10;"/>
  <p:tag name="ISPRING_PRESENTATION_TITLE" val="bt238"/>
</p:tagLst>
</file>

<file path=ppt/tags/tag10.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11.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12.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13.xml><?xml version="1.0" encoding="utf-8"?>
<p:tagLst xmlns:a="http://schemas.openxmlformats.org/drawingml/2006/main" xmlns:r="http://schemas.openxmlformats.org/officeDocument/2006/relationships" xmlns:p="http://schemas.openxmlformats.org/presentationml/2006/main">
  <p:tag name="TIMING" val="|0.8"/>
</p:tagLst>
</file>

<file path=ppt/tags/tag14.xml><?xml version="1.0" encoding="utf-8"?>
<p:tagLst xmlns:a="http://schemas.openxmlformats.org/drawingml/2006/main" xmlns:r="http://schemas.openxmlformats.org/officeDocument/2006/relationships" xmlns:p="http://schemas.openxmlformats.org/presentationml/2006/main">
  <p:tag name="RAINPROBLEM" val="Polling"/>
  <p:tag name="ANONYMOUSPOLLING" val="False"/>
  <p:tag name="PROBLEMSCORE" val="0.0"/>
</p:tagLst>
</file>

<file path=ppt/tags/tag15.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2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2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2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Polling"/>
</p:tagLst>
</file>

<file path=ppt/tags/tag2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Polling"/>
</p:tagLst>
</file>

<file path=ppt/tags/tag2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8.xml><?xml version="1.0" encoding="utf-8"?>
<p:tagLst xmlns:a="http://schemas.openxmlformats.org/drawingml/2006/main" xmlns:r="http://schemas.openxmlformats.org/officeDocument/2006/relationships" xmlns:p="http://schemas.openxmlformats.org/presentationml/2006/main">
  <p:tag name="RAINPROBLEMTYPE" val="ProblemTypeMarker"/>
  <p:tag name="RAINPROBLEM" val="PollingAnswer"/>
</p:tagLst>
</file>

<file path=ppt/tags/tag29.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0.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31.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32.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33.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34.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3"/>
</p:tagLst>
</file>

<file path=ppt/tags/tag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9.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heme/theme1.xml><?xml version="1.0" encoding="utf-8"?>
<a:theme xmlns:a="http://schemas.openxmlformats.org/drawingml/2006/main" name="自定义设计方案">
  <a:themeElements>
    <a:clrScheme name="自定义 115">
      <a:dk1>
        <a:sysClr val="windowText" lastClr="000000"/>
      </a:dk1>
      <a:lt1>
        <a:sysClr val="window" lastClr="FFFFFF"/>
      </a:lt1>
      <a:dk2>
        <a:srgbClr val="44546A"/>
      </a:dk2>
      <a:lt2>
        <a:srgbClr val="E7E6E6"/>
      </a:lt2>
      <a:accent1>
        <a:srgbClr val="166CA3"/>
      </a:accent1>
      <a:accent2>
        <a:srgbClr val="46B9D0"/>
      </a:accent2>
      <a:accent3>
        <a:srgbClr val="166CA3"/>
      </a:accent3>
      <a:accent4>
        <a:srgbClr val="46B9D0"/>
      </a:accent4>
      <a:accent5>
        <a:srgbClr val="166CA3"/>
      </a:accent5>
      <a:accent6>
        <a:srgbClr val="46B9D0"/>
      </a:accent6>
      <a:hlink>
        <a:srgbClr val="166CA3"/>
      </a:hlink>
      <a:folHlink>
        <a:srgbClr val="46B9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2868</Words>
  <Application>Microsoft Macintosh PowerPoint</Application>
  <PresentationFormat>自定义</PresentationFormat>
  <Paragraphs>218</Paragraphs>
  <Slides>50</Slides>
  <Notes>15</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50</vt:i4>
      </vt:variant>
    </vt:vector>
  </HeadingPairs>
  <TitlesOfParts>
    <vt:vector size="68" baseType="lpstr">
      <vt:lpstr>黑体</vt:lpstr>
      <vt:lpstr>华文楷体</vt:lpstr>
      <vt:lpstr>华文中宋</vt:lpstr>
      <vt:lpstr>楷体</vt:lpstr>
      <vt:lpstr>楷体_GB2312</vt:lpstr>
      <vt:lpstr>宋体</vt:lpstr>
      <vt:lpstr>Microsoft Yahei</vt:lpstr>
      <vt:lpstr>Microsoft Yahei</vt:lpstr>
      <vt:lpstr>Gulim</vt:lpstr>
      <vt:lpstr>Arial</vt:lpstr>
      <vt:lpstr>Arial</vt:lpstr>
      <vt:lpstr>Arial Black</vt:lpstr>
      <vt:lpstr>Bernard MT Condensed</vt:lpstr>
      <vt:lpstr>Calibri</vt:lpstr>
      <vt:lpstr>Calibri Light</vt:lpstr>
      <vt:lpstr>Wingdings</vt:lpstr>
      <vt:lpstr>自定义设计方案</vt:lpstr>
      <vt:lpstr>Office Theme</vt:lpstr>
      <vt:lpstr>PowerPoint 演示文稿</vt:lpstr>
      <vt:lpstr>PowerPoint 演示文稿</vt:lpstr>
      <vt:lpstr>PowerPoint 演示文稿</vt:lpstr>
      <vt:lpstr>PowerPoint 演示文稿</vt:lpstr>
      <vt:lpstr>PowerPoint 演示文稿</vt:lpstr>
      <vt:lpstr>十八届四中全会决议：全面推进依法治国</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强力政党是后发现代化国家高制度化水平的有力保障</vt:lpstr>
      <vt:lpstr>中国共产党与民主法治的发展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小 结</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(三）公正司法</vt:lpstr>
      <vt:lpstr>100-1=0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bt238</dc:title>
  <dc:creator/>
  <cp:lastModifiedBy/>
  <cp:revision>1</cp:revision>
  <dcterms:created xsi:type="dcterms:W3CDTF">2016-11-30T15:06:19Z</dcterms:created>
  <dcterms:modified xsi:type="dcterms:W3CDTF">2020-11-29T12:16:56Z</dcterms:modified>
</cp:coreProperties>
</file>

<file path=docProps/thumbnail.jpeg>
</file>